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63" r:id="rId5"/>
    <p:sldId id="264" r:id="rId6"/>
    <p:sldId id="299" r:id="rId7"/>
    <p:sldId id="267" r:id="rId8"/>
    <p:sldId id="268" r:id="rId9"/>
    <p:sldId id="293" r:id="rId10"/>
    <p:sldId id="271" r:id="rId11"/>
    <p:sldId id="294" r:id="rId12"/>
    <p:sldId id="295" r:id="rId13"/>
    <p:sldId id="272" r:id="rId14"/>
    <p:sldId id="282" r:id="rId15"/>
    <p:sldId id="283" r:id="rId16"/>
    <p:sldId id="284" r:id="rId17"/>
    <p:sldId id="285" r:id="rId18"/>
    <p:sldId id="273" r:id="rId19"/>
    <p:sldId id="296" r:id="rId20"/>
    <p:sldId id="297" r:id="rId21"/>
    <p:sldId id="286" r:id="rId22"/>
    <p:sldId id="287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9" r:id="rId31"/>
    <p:sldId id="292" r:id="rId32"/>
    <p:sldId id="298" r:id="rId33"/>
    <p:sldId id="291" r:id="rId34"/>
    <p:sldId id="290" r:id="rId35"/>
    <p:sldId id="288" r:id="rId3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5835" y="333375"/>
            <a:ext cx="2072878" cy="59912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98468" cy="59912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2504" cy="52720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52513"/>
            <a:ext cx="4032504" cy="52720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5835" y="333375"/>
            <a:ext cx="2072878" cy="59912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98468" cy="59912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53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2504" cy="52720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52513"/>
            <a:ext cx="4032504" cy="52720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5835" y="333375"/>
            <a:ext cx="2072878" cy="59912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98468" cy="59912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535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2504" cy="52720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52513"/>
            <a:ext cx="4032504" cy="52720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2504" cy="52720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52513"/>
            <a:ext cx="4032504" cy="52720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5835" y="333375"/>
            <a:ext cx="2072878" cy="59912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98468" cy="59912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3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027" name="Picture 34" descr="Untitled_04p_ttl"/>
          <p:cNvPicPr>
            <a:picLocks noChangeAspect="1"/>
          </p:cNvPicPr>
          <p:nvPr userDrawn="1"/>
        </p:nvPicPr>
        <p:blipFill>
          <a:blip r:embed="rId13"/>
          <a:srcRect l="21666"/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2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91513" cy="581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9" name="Rectangle 22"/>
          <p:cNvSpPr>
            <a:spLocks noGrp="1"/>
          </p:cNvSpPr>
          <p:nvPr>
            <p:ph type="body"/>
          </p:nvPr>
        </p:nvSpPr>
        <p:spPr>
          <a:xfrm>
            <a:off x="457200" y="1052513"/>
            <a:ext cx="8229600" cy="52720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30" name="Rectangle 23"/>
          <p:cNvSpPr>
            <a:spLocks noGrp="1"/>
          </p:cNvSpPr>
          <p:nvPr>
            <p:ph type="dt" sz="half" idx="2"/>
          </p:nvPr>
        </p:nvSpPr>
        <p:spPr>
          <a:xfrm>
            <a:off x="327025" y="6535738"/>
            <a:ext cx="25146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>
                <a:solidFill>
                  <a:schemeClr val="bg1"/>
                </a:solidFill>
                <a:latin typeface="Verdana" panose="020B0604030504040204" pitchFamily="34" charset="0"/>
                <a:ea typeface="Gulim" pitchFamily="2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www.themegallery.com</a:t>
            </a:r>
          </a:p>
        </p:txBody>
      </p:sp>
      <p:sp>
        <p:nvSpPr>
          <p:cNvPr id="1031" name="Rectangle 24"/>
          <p:cNvSpPr>
            <a:spLocks noGrp="1"/>
          </p:cNvSpPr>
          <p:nvPr>
            <p:ph type="ftr" sz="quarter" idx="3"/>
          </p:nvPr>
        </p:nvSpPr>
        <p:spPr>
          <a:xfrm>
            <a:off x="5943600" y="6535738"/>
            <a:ext cx="28956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>
                <a:solidFill>
                  <a:schemeClr val="bg1"/>
                </a:solidFill>
                <a:latin typeface="Verdana" panose="020B0604030504040204" pitchFamily="34" charset="0"/>
                <a:ea typeface="Gulim" pitchFamily="2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Gulim" pitchFamily="2" charset="-127"/>
                <a:cs typeface="+mn-cs"/>
              </a:rPr>
              <a:t>Company Logo</a:t>
            </a:r>
          </a:p>
        </p:txBody>
      </p:sp>
      <p:sp>
        <p:nvSpPr>
          <p:cNvPr id="1032" name="Rectangle 25"/>
          <p:cNvSpPr>
            <a:spLocks noGrp="1"/>
          </p:cNvSpPr>
          <p:nvPr>
            <p:ph type="sldNum" sz="quarter" idx="4"/>
          </p:nvPr>
        </p:nvSpPr>
        <p:spPr>
          <a:xfrm>
            <a:off x="3276600" y="6535738"/>
            <a:ext cx="2133600" cy="30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latin typeface="Verdana" panose="020B0604030504040204" pitchFamily="34" charset="0"/>
                <a:ea typeface="Gulim" pitchFamily="2" charset="-127"/>
              </a:defRPr>
            </a:lvl1pPr>
          </a:lstStyle>
          <a:p>
            <a:pPr lvl="0" eaLnBrk="1" hangingPunct="1"/>
            <a:fld id="{9A0DB2DC-4C9A-4742-B13C-FB6460FD3503}" type="slidenum">
              <a:rPr lang="ko-KR" altLang="en-US" dirty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051" name="Picture 37" descr="Untitled_04p_ttl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66"/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2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91513" cy="581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Rectangle 22"/>
          <p:cNvSpPr>
            <a:spLocks noGrp="1"/>
          </p:cNvSpPr>
          <p:nvPr>
            <p:ph type="body"/>
          </p:nvPr>
        </p:nvSpPr>
        <p:spPr>
          <a:xfrm>
            <a:off x="457200" y="1052513"/>
            <a:ext cx="8229600" cy="52720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059" name="Rectangle 23"/>
          <p:cNvSpPr>
            <a:spLocks noGrp="1"/>
          </p:cNvSpPr>
          <p:nvPr>
            <p:ph type="dt" sz="quarter" idx="2"/>
          </p:nvPr>
        </p:nvSpPr>
        <p:spPr>
          <a:xfrm>
            <a:off x="457200" y="6553200"/>
            <a:ext cx="2133600" cy="152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Gulim" pitchFamily="2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2060" name="Rectangle 2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52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Gulim" pitchFamily="2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itchFamily="2" charset="-127"/>
              <a:cs typeface="+mn-cs"/>
            </a:endParaRPr>
          </a:p>
        </p:txBody>
      </p:sp>
      <p:sp>
        <p:nvSpPr>
          <p:cNvPr id="2061" name="Rectangle 2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52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Gulim" pitchFamily="2" charset="-127"/>
              </a:defRPr>
            </a:lvl1pPr>
          </a:lstStyle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ko-KR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ransition spd="med">
    <p:push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3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075" name="Picture 34" descr="Untitled_04p_ttl"/>
          <p:cNvPicPr>
            <a:picLocks noChangeAspect="1"/>
          </p:cNvPicPr>
          <p:nvPr userDrawn="1"/>
        </p:nvPicPr>
        <p:blipFill>
          <a:blip r:embed="rId14"/>
          <a:srcRect l="21666"/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2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91513" cy="581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7" name="Rectangle 22"/>
          <p:cNvSpPr>
            <a:spLocks noGrp="1"/>
          </p:cNvSpPr>
          <p:nvPr>
            <p:ph type="body"/>
          </p:nvPr>
        </p:nvSpPr>
        <p:spPr>
          <a:xfrm>
            <a:off x="457200" y="1052513"/>
            <a:ext cx="8229600" cy="52720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p:transition spd="med">
    <p:push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4099" name="Picture 34" descr="Untitled_04p_ttl"/>
          <p:cNvPicPr>
            <a:picLocks noChangeAspect="1"/>
          </p:cNvPicPr>
          <p:nvPr userDrawn="1"/>
        </p:nvPicPr>
        <p:blipFill>
          <a:blip r:embed="rId13"/>
          <a:srcRect l="21666"/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Rectangle 2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91513" cy="581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101" name="Rectangle 22"/>
          <p:cNvSpPr>
            <a:spLocks noGrp="1"/>
          </p:cNvSpPr>
          <p:nvPr>
            <p:ph type="body"/>
          </p:nvPr>
        </p:nvSpPr>
        <p:spPr>
          <a:xfrm>
            <a:off x="457200" y="1052513"/>
            <a:ext cx="8229600" cy="52720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ctrTitle" idx="4294967295"/>
          </p:nvPr>
        </p:nvSpPr>
        <p:spPr>
          <a:xfrm>
            <a:off x="1835150" y="2600325"/>
            <a:ext cx="5227638" cy="1657350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地震逃生知识讲座</a:t>
            </a:r>
            <a:endParaRPr lang="ko-KR" altLang="en-US" sz="4800" dirty="0">
              <a:latin typeface="黑体" panose="02010609060101010101" pitchFamily="49" charset="-122"/>
              <a:ea typeface="Gulim" pitchFamily="2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6"/>
          <p:cNvSpPr/>
          <p:nvPr/>
        </p:nvSpPr>
        <p:spPr>
          <a:xfrm>
            <a:off x="1908175" y="5589588"/>
            <a:ext cx="7056438" cy="1008062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擅自行动，盲目避震，只能遭致更大不幸。  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</a:p>
        </p:txBody>
      </p:sp>
      <p:sp>
        <p:nvSpPr>
          <p:cNvPr id="13315" name="TextBox 3"/>
          <p:cNvSpPr/>
          <p:nvPr/>
        </p:nvSpPr>
        <p:spPr>
          <a:xfrm>
            <a:off x="179388" y="5013325"/>
            <a:ext cx="5761037" cy="8636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在公共场所要听从指挥，不要擅自行动</a:t>
            </a:r>
          </a:p>
        </p:txBody>
      </p:sp>
      <p:sp>
        <p:nvSpPr>
          <p:cNvPr id="14340" name="矩形 5"/>
          <p:cNvSpPr/>
          <p:nvPr/>
        </p:nvSpPr>
        <p:spPr>
          <a:xfrm>
            <a:off x="1908175" y="3933825"/>
            <a:ext cx="7056438" cy="12954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200" dirty="0">
                <a:latin typeface="仿宋" panose="02010609060101010101" pitchFamily="49" charset="-122"/>
                <a:ea typeface="仿宋" panose="02010609060101010101" pitchFamily="49" charset="-122"/>
              </a:rPr>
              <a:t>避震能否成功，就在千钧一发之间，容不得瞻前顾后，犹豫不决。有的人跑出危房后又转身回去救人，结果自己也被埋压。记住,只有保存自己，才有可能救助别人。  </a:t>
            </a:r>
          </a:p>
        </p:txBody>
      </p:sp>
      <p:sp>
        <p:nvSpPr>
          <p:cNvPr id="13317" name="TextBox 2"/>
          <p:cNvSpPr/>
          <p:nvPr/>
        </p:nvSpPr>
        <p:spPr>
          <a:xfrm>
            <a:off x="179388" y="3105150"/>
            <a:ext cx="5761037" cy="8636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要行动果断，不要犹豫不决</a:t>
            </a:r>
          </a:p>
        </p:txBody>
      </p:sp>
      <p:sp>
        <p:nvSpPr>
          <p:cNvPr id="14342" name="矩形 4"/>
          <p:cNvSpPr/>
          <p:nvPr/>
        </p:nvSpPr>
        <p:spPr>
          <a:xfrm>
            <a:off x="1908175" y="1846263"/>
            <a:ext cx="7056438" cy="15113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震时，每个人的处境千差万别，避震方式不可能千篇一律。例如，是跑出室外还是在室内避震，就要看客观条件：住平房还是楼房，地震发生在白天还是晚上，房子是不是坚固，室内有没有避震空间，室外是否安全等等。 </a:t>
            </a:r>
          </a:p>
        </p:txBody>
      </p:sp>
      <p:sp>
        <p:nvSpPr>
          <p:cNvPr id="13319" name="TextBox 7"/>
          <p:cNvSpPr txBox="1"/>
          <p:nvPr/>
        </p:nvSpPr>
        <p:spPr>
          <a:xfrm>
            <a:off x="2627313" y="404813"/>
            <a:ext cx="65166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逃生原则</a:t>
            </a:r>
          </a:p>
        </p:txBody>
      </p:sp>
      <p:sp>
        <p:nvSpPr>
          <p:cNvPr id="13320" name="TextBox 1"/>
          <p:cNvSpPr/>
          <p:nvPr/>
        </p:nvSpPr>
        <p:spPr>
          <a:xfrm>
            <a:off x="179388" y="1196975"/>
            <a:ext cx="5761037" cy="8636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要因地制宜，不要一定之规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 bldLvl="0" animBg="1"/>
      <p:bldP spid="14340" grpId="1" bldLvl="0" animBg="1"/>
      <p:bldP spid="14342" grpId="0" bldLvl="0" animBg="1"/>
      <p:bldP spid="14342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/>
          <p:nvPr/>
        </p:nvSpPr>
        <p:spPr>
          <a:xfrm>
            <a:off x="179388" y="5013325"/>
            <a:ext cx="5761037" cy="4318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三、不要慌张地向户外跑 </a:t>
            </a:r>
          </a:p>
        </p:txBody>
      </p:sp>
      <p:sp>
        <p:nvSpPr>
          <p:cNvPr id="15363" name="矩形 5"/>
          <p:cNvSpPr/>
          <p:nvPr/>
        </p:nvSpPr>
        <p:spPr>
          <a:xfrm>
            <a:off x="1908175" y="3573463"/>
            <a:ext cx="7056438" cy="12954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200" dirty="0">
                <a:latin typeface="仿宋" panose="02010609060101010101" pitchFamily="49" charset="-122"/>
                <a:ea typeface="仿宋" panose="02010609060101010101" pitchFamily="49" charset="-122"/>
              </a:rPr>
              <a:t>大地震时，也会有不能依赖消防车来灭火的情形。因此，我们每个人关火、灭火的这种努力，是能否将地震灾害控制在最小程度的重要因素。 </a:t>
            </a:r>
          </a:p>
          <a:p>
            <a:r>
              <a:rPr lang="zh-CN" altLang="en-US" sz="2200" dirty="0">
                <a:latin typeface="仿宋" panose="02010609060101010101" pitchFamily="49" charset="-122"/>
                <a:ea typeface="仿宋" panose="02010609060101010101" pitchFamily="49" charset="-122"/>
              </a:rPr>
              <a:t>地震的时候，关火的机会有</a:t>
            </a:r>
            <a:r>
              <a:rPr lang="en-US" altLang="zh-CN" sz="22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200" dirty="0">
                <a:latin typeface="仿宋" panose="02010609060101010101" pitchFamily="49" charset="-122"/>
                <a:ea typeface="仿宋" panose="02010609060101010101" pitchFamily="49" charset="-122"/>
              </a:rPr>
              <a:t>次</a:t>
            </a:r>
          </a:p>
          <a:p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</a:p>
        </p:txBody>
      </p:sp>
      <p:sp>
        <p:nvSpPr>
          <p:cNvPr id="14340" name="TextBox 2"/>
          <p:cNvSpPr/>
          <p:nvPr/>
        </p:nvSpPr>
        <p:spPr>
          <a:xfrm>
            <a:off x="179388" y="2997200"/>
            <a:ext cx="5761037" cy="649288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二、摇晃时立即关火，失火时立即灭火 </a:t>
            </a:r>
          </a:p>
        </p:txBody>
      </p:sp>
      <p:sp>
        <p:nvSpPr>
          <p:cNvPr id="15365" name="矩形 4"/>
          <p:cNvSpPr/>
          <p:nvPr/>
        </p:nvSpPr>
        <p:spPr>
          <a:xfrm>
            <a:off x="1908175" y="1630363"/>
            <a:ext cx="7056438" cy="1584325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200" dirty="0">
                <a:latin typeface="仿宋" panose="02010609060101010101" pitchFamily="49" charset="-122"/>
                <a:ea typeface="仿宋" panose="02010609060101010101" pitchFamily="49" charset="-122"/>
              </a:rPr>
              <a:t>大的晃动时间约为</a:t>
            </a:r>
            <a:r>
              <a:rPr lang="en-US" altLang="zh-CN" sz="22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200" dirty="0">
                <a:latin typeface="仿宋" panose="02010609060101010101" pitchFamily="49" charset="-122"/>
                <a:ea typeface="仿宋" panose="02010609060101010101" pitchFamily="49" charset="-122"/>
              </a:rPr>
              <a:t>分钟左右。首先，在重心较低、且结实牢固的桌子下面躲避，并紧紧抓牢桌子腿。在没有桌子等可供藏身的场合，无论如何，也要用坐垫等物保护好头部。 </a:t>
            </a:r>
          </a:p>
        </p:txBody>
      </p:sp>
      <p:sp>
        <p:nvSpPr>
          <p:cNvPr id="14342" name="TextBox 7"/>
          <p:cNvSpPr txBox="1"/>
          <p:nvPr/>
        </p:nvSpPr>
        <p:spPr>
          <a:xfrm>
            <a:off x="2627313" y="404813"/>
            <a:ext cx="6516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地震时的</a:t>
            </a:r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条须知</a:t>
            </a:r>
          </a:p>
        </p:txBody>
      </p:sp>
      <p:sp>
        <p:nvSpPr>
          <p:cNvPr id="14343" name="TextBox 1"/>
          <p:cNvSpPr/>
          <p:nvPr/>
        </p:nvSpPr>
        <p:spPr>
          <a:xfrm>
            <a:off x="252413" y="765175"/>
            <a:ext cx="5761037" cy="8636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一、躲在桌子等坚固家具的下面 </a:t>
            </a:r>
          </a:p>
        </p:txBody>
      </p:sp>
      <p:sp>
        <p:nvSpPr>
          <p:cNvPr id="15368" name="矩形 6"/>
          <p:cNvSpPr/>
          <p:nvPr/>
        </p:nvSpPr>
        <p:spPr>
          <a:xfrm>
            <a:off x="1908175" y="5518150"/>
            <a:ext cx="7056438" cy="10795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200" dirty="0">
                <a:latin typeface="仿宋" panose="02010609060101010101" pitchFamily="49" charset="-122"/>
                <a:ea typeface="仿宋" panose="02010609060101010101" pitchFamily="49" charset="-122"/>
              </a:rPr>
              <a:t>地震发生后，慌慌张张地向外跑，碎玻璃、屋顶上的砖瓦、广告牌等掉下来砸在身上，是很危险的。此外，水泥预制板墙、自动售货机等也有倒塌的危险，不要靠近这些物体。    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nimBg="1"/>
      <p:bldP spid="15363" grpId="1" bldLvl="0" animBg="1"/>
      <p:bldP spid="15365" grpId="0" bldLvl="0" animBg="1"/>
      <p:bldP spid="15365" grpId="1" bldLvl="0" animBg="1"/>
      <p:bldP spid="1536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/>
          <p:nvPr/>
        </p:nvSpPr>
        <p:spPr>
          <a:xfrm>
            <a:off x="252413" y="4654550"/>
            <a:ext cx="8135937" cy="6477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六、在学校、百货公司、剧场时依工作人员的指示行动 </a:t>
            </a:r>
          </a:p>
        </p:txBody>
      </p:sp>
      <p:sp>
        <p:nvSpPr>
          <p:cNvPr id="16387" name="矩形 5"/>
          <p:cNvSpPr/>
          <p:nvPr/>
        </p:nvSpPr>
        <p:spPr>
          <a:xfrm>
            <a:off x="1908175" y="3357563"/>
            <a:ext cx="7058025" cy="1368425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在繁华街、楼区，最危险的是玻璃窗、广告牌等物掉落下来砸伤人。要注意用手或手提包等物保护好头部。在楼区时，根据情况，进入建筑物中躲避比较安全。 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</a:p>
        </p:txBody>
      </p:sp>
      <p:sp>
        <p:nvSpPr>
          <p:cNvPr id="15364" name="TextBox 2"/>
          <p:cNvSpPr/>
          <p:nvPr/>
        </p:nvSpPr>
        <p:spPr>
          <a:xfrm>
            <a:off x="179388" y="2781300"/>
            <a:ext cx="6769100" cy="576263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五、户外的场合，要保护好头部，避开危险之处 </a:t>
            </a:r>
          </a:p>
        </p:txBody>
      </p:sp>
      <p:sp>
        <p:nvSpPr>
          <p:cNvPr id="16389" name="矩形 4"/>
          <p:cNvSpPr/>
          <p:nvPr/>
        </p:nvSpPr>
        <p:spPr>
          <a:xfrm>
            <a:off x="1908175" y="1485900"/>
            <a:ext cx="7056438" cy="1368425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钢筋水泥结构的房屋等，由于地震的晃动会造成门窗错位，打不开门，曾经发生有人被封闭在屋子里的事例。请将门打开，确保出口。</a:t>
            </a:r>
          </a:p>
        </p:txBody>
      </p:sp>
      <p:sp>
        <p:nvSpPr>
          <p:cNvPr id="15366" name="TextBox 7"/>
          <p:cNvSpPr txBox="1"/>
          <p:nvPr/>
        </p:nvSpPr>
        <p:spPr>
          <a:xfrm>
            <a:off x="2627313" y="404813"/>
            <a:ext cx="6516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地震时的</a:t>
            </a:r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条须知</a:t>
            </a:r>
          </a:p>
        </p:txBody>
      </p:sp>
      <p:sp>
        <p:nvSpPr>
          <p:cNvPr id="15367" name="TextBox 1"/>
          <p:cNvSpPr/>
          <p:nvPr/>
        </p:nvSpPr>
        <p:spPr>
          <a:xfrm>
            <a:off x="179388" y="981075"/>
            <a:ext cx="5761037" cy="576263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四、将门打开，确保出口 </a:t>
            </a:r>
          </a:p>
        </p:txBody>
      </p:sp>
      <p:sp>
        <p:nvSpPr>
          <p:cNvPr id="16392" name="矩形 6"/>
          <p:cNvSpPr/>
          <p:nvPr/>
        </p:nvSpPr>
        <p:spPr>
          <a:xfrm>
            <a:off x="1908175" y="5302250"/>
            <a:ext cx="7058025" cy="1152525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在学校、百货公司、地下街等人员较多的地方，最可怕的是发生混乱。请依照老师、商店职员、警卫人员的指示来行动。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/>
      <p:bldP spid="16387" grpId="1" bldLvl="0" animBg="1"/>
      <p:bldP spid="16389" grpId="0" bldLvl="0" animBg="1"/>
      <p:bldP spid="16389" grpId="1" bldLvl="0" animBg="1"/>
      <p:bldP spid="1639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5"/>
          <p:cNvSpPr/>
          <p:nvPr/>
        </p:nvSpPr>
        <p:spPr>
          <a:xfrm>
            <a:off x="1908175" y="5084763"/>
            <a:ext cx="7056438" cy="1008062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在山边、陡峭的倾斜地段，有发生山崩、断崖落石的危险，应迅速到安全的场所避难。  </a:t>
            </a:r>
          </a:p>
        </p:txBody>
      </p:sp>
      <p:sp>
        <p:nvSpPr>
          <p:cNvPr id="16387" name="TextBox 2"/>
          <p:cNvSpPr/>
          <p:nvPr/>
        </p:nvSpPr>
        <p:spPr>
          <a:xfrm>
            <a:off x="179388" y="4221163"/>
            <a:ext cx="6769100" cy="8636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八、务必注意山崩、断崖落石或海啸 </a:t>
            </a:r>
          </a:p>
        </p:txBody>
      </p:sp>
      <p:sp>
        <p:nvSpPr>
          <p:cNvPr id="17412" name="矩形 4"/>
          <p:cNvSpPr/>
          <p:nvPr/>
        </p:nvSpPr>
        <p:spPr>
          <a:xfrm>
            <a:off x="1908175" y="1844675"/>
            <a:ext cx="7056438" cy="2016125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发生大地震时，汽车会象轮胎泄了气似的，无法把握方向盘，难以驾驶。必须充分注意，避开十字路口将车子靠路边停下。为了不妨碍避难疏散的人和紧急车辆的通行，要让出道路的中间部分。 </a:t>
            </a:r>
          </a:p>
          <a:p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389" name="TextBox 7"/>
          <p:cNvSpPr txBox="1"/>
          <p:nvPr/>
        </p:nvSpPr>
        <p:spPr>
          <a:xfrm>
            <a:off x="2627313" y="404813"/>
            <a:ext cx="6516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地震时的</a:t>
            </a:r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条须知</a:t>
            </a:r>
          </a:p>
        </p:txBody>
      </p:sp>
      <p:sp>
        <p:nvSpPr>
          <p:cNvPr id="16390" name="TextBox 1"/>
          <p:cNvSpPr/>
          <p:nvPr/>
        </p:nvSpPr>
        <p:spPr>
          <a:xfrm>
            <a:off x="179388" y="1196975"/>
            <a:ext cx="5761037" cy="8636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七、汽车靠路边停车，管制区域禁止行驶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0" grpId="1" animBg="1"/>
      <p:bldP spid="17412" grpId="0" animBg="1"/>
      <p:bldP spid="174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5"/>
          <p:cNvSpPr/>
          <p:nvPr/>
        </p:nvSpPr>
        <p:spPr>
          <a:xfrm>
            <a:off x="1908175" y="5084763"/>
            <a:ext cx="7056438" cy="1008062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在发生大地震时，人们心理上易产生动摇。为防止混乱，每个人依据正确的信息，冷静地采取行动，极为重要。 </a:t>
            </a:r>
          </a:p>
        </p:txBody>
      </p:sp>
      <p:sp>
        <p:nvSpPr>
          <p:cNvPr id="17411" name="TextBox 2"/>
          <p:cNvSpPr/>
          <p:nvPr/>
        </p:nvSpPr>
        <p:spPr>
          <a:xfrm>
            <a:off x="179388" y="4221163"/>
            <a:ext cx="6769100" cy="8636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十、不要听信谣言，不要轻举妄动 </a:t>
            </a:r>
          </a:p>
        </p:txBody>
      </p:sp>
      <p:sp>
        <p:nvSpPr>
          <p:cNvPr id="18436" name="矩形 4"/>
          <p:cNvSpPr/>
          <p:nvPr/>
        </p:nvSpPr>
        <p:spPr>
          <a:xfrm>
            <a:off x="1908175" y="1844675"/>
            <a:ext cx="7056438" cy="2016125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避难的方法，原则上以市民防灾组织、街道等为单位，在负责人及警察等带领下采取徒步避难的方式，携带的物品应在最少限度。绝对不能利用汽车、自行车避难。 </a:t>
            </a:r>
          </a:p>
          <a:p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413" name="TextBox 7"/>
          <p:cNvSpPr txBox="1"/>
          <p:nvPr/>
        </p:nvSpPr>
        <p:spPr>
          <a:xfrm>
            <a:off x="2627313" y="404813"/>
            <a:ext cx="6516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地震时的</a:t>
            </a:r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条须知</a:t>
            </a:r>
          </a:p>
        </p:txBody>
      </p:sp>
      <p:sp>
        <p:nvSpPr>
          <p:cNvPr id="17414" name="TextBox 1"/>
          <p:cNvSpPr/>
          <p:nvPr/>
        </p:nvSpPr>
        <p:spPr>
          <a:xfrm>
            <a:off x="179388" y="1196975"/>
            <a:ext cx="6192837" cy="8636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九、避难时要徒步，携带物品应在最少限度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4" grpId="1" animBg="1"/>
      <p:bldP spid="18436" grpId="0" animBg="1"/>
      <p:bldP spid="184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/>
          <p:nvPr/>
        </p:nvSpPr>
        <p:spPr>
          <a:xfrm>
            <a:off x="250825" y="2060575"/>
            <a:ext cx="8642350" cy="2160588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1"/>
          <a:lstStyle/>
          <a:p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由于预警时间毕竟短暂，室内避震更具有现实性。而室内房屋倒塌后所形成的三角空间，往往是人们得以幸存的相对安全地点，可称其为避震空间。这主要是指大块倒塌体与支撑物构成的空间。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sz="2400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435" name="TextBox 2"/>
          <p:cNvSpPr txBox="1"/>
          <p:nvPr/>
        </p:nvSpPr>
        <p:spPr>
          <a:xfrm>
            <a:off x="2627313" y="404813"/>
            <a:ext cx="65166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避震空间</a:t>
            </a:r>
          </a:p>
        </p:txBody>
      </p: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/>
          <p:nvPr/>
        </p:nvSpPr>
        <p:spPr>
          <a:xfrm>
            <a:off x="2124075" y="549275"/>
            <a:ext cx="6842125" cy="593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dirty="0">
                <a:latin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</a:rPr>
              <a:t>地震预警时间短暂，室内避震更具有现实性，而室内房屋倒塌后形成的三角空间，往往是人们得以幸存的相对安全地点，可称其为避震空间。这主要是指大块倒塌体与支撑物构成的空间。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</a:rPr>
              <a:t>正在上课时，要在教师指挥下迅速抱头、闭眼、躲在各自的课桌下。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</a:rPr>
              <a:t>3.</a:t>
            </a:r>
            <a:r>
              <a:rPr lang="zh-CN" altLang="en-US" sz="2400" dirty="0">
                <a:latin typeface="Arial" panose="020B0604020202020204" pitchFamily="34" charset="0"/>
              </a:rPr>
              <a:t>在操场或室外时，可原地不动蹲下，双手保护头部，注意避开高大建筑物或危险物。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</a:rPr>
              <a:t>4.</a:t>
            </a:r>
            <a:r>
              <a:rPr lang="zh-CN" altLang="en-US" sz="2400" dirty="0">
                <a:latin typeface="Arial" panose="020B0604020202020204" pitchFamily="34" charset="0"/>
              </a:rPr>
              <a:t>不要回到教室去。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</a:rPr>
              <a:t>5.</a:t>
            </a:r>
            <a:r>
              <a:rPr lang="zh-CN" altLang="en-US" sz="2400" dirty="0">
                <a:latin typeface="Arial" panose="020B0604020202020204" pitchFamily="34" charset="0"/>
              </a:rPr>
              <a:t>室内易于形成三角空间的地方是：炕沿下、坚固家具附近；内墙墙根、墙角；厨房、厕所、储藏室等开间小的地方。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</a:rPr>
              <a:t>6.</a:t>
            </a:r>
            <a:r>
              <a:rPr lang="zh-CN" altLang="en-US" sz="2400" dirty="0">
                <a:latin typeface="Arial" panose="020B0604020202020204" pitchFamily="34" charset="0"/>
              </a:rPr>
              <a:t>震后应当有组织地撤离。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</a:rPr>
              <a:t>7.</a:t>
            </a:r>
            <a:r>
              <a:rPr lang="zh-CN" altLang="en-US" sz="2400" dirty="0">
                <a:latin typeface="Arial" panose="020B0604020202020204" pitchFamily="34" charset="0"/>
              </a:rPr>
              <a:t>千万不要跳楼！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</a:rPr>
              <a:t>8.</a:t>
            </a:r>
            <a:r>
              <a:rPr lang="zh-CN" altLang="en-US" sz="2400" dirty="0">
                <a:latin typeface="Arial" panose="020B0604020202020204" pitchFamily="34" charset="0"/>
              </a:rPr>
              <a:t>不要站在窗外！不要到阳台上去！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</a:rPr>
              <a:t>9.</a:t>
            </a:r>
            <a:r>
              <a:rPr lang="zh-CN" altLang="en-US" sz="2400" dirty="0">
                <a:latin typeface="Arial" panose="020B0604020202020204" pitchFamily="34" charset="0"/>
              </a:rPr>
              <a:t>必要时应在室外上课。 </a:t>
            </a:r>
          </a:p>
        </p:txBody>
      </p:sp>
      <p:sp>
        <p:nvSpPr>
          <p:cNvPr id="19459" name="Text Box 3"/>
          <p:cNvSpPr txBox="1"/>
          <p:nvPr/>
        </p:nvSpPr>
        <p:spPr>
          <a:xfrm>
            <a:off x="612775" y="1341438"/>
            <a:ext cx="1006475" cy="41751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5400" dirty="0">
                <a:solidFill>
                  <a:srgbClr val="B2B2B2"/>
                </a:solidFill>
                <a:latin typeface="Arial" panose="020B0604020202020204" pitchFamily="34" charset="0"/>
              </a:rPr>
              <a:t>学校避震</a:t>
            </a:r>
          </a:p>
        </p:txBody>
      </p:sp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/>
          <p:nvPr/>
        </p:nvSpPr>
        <p:spPr>
          <a:xfrm>
            <a:off x="1042988" y="1916113"/>
            <a:ext cx="7416800" cy="435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latin typeface="Arial" panose="020B0604020202020204" pitchFamily="34" charset="0"/>
              </a:rPr>
              <a:t>震后，</a:t>
            </a:r>
            <a:r>
              <a:rPr lang="zh-CN" altLang="en-US" sz="2000" b="1" u="sng" dirty="0">
                <a:latin typeface="Arial" panose="020B0604020202020204" pitchFamily="34" charset="0"/>
              </a:rPr>
              <a:t>余震</a:t>
            </a:r>
            <a:r>
              <a:rPr lang="zh-CN" altLang="en-US" sz="2000" b="1" dirty="0">
                <a:latin typeface="Arial" panose="020B0604020202020204" pitchFamily="34" charset="0"/>
              </a:rPr>
              <a:t>还会不断发生，你的环境还可能进一步恶化，你要尽量改善自己所处的环境，稳定下来，设法脱险。</a:t>
            </a:r>
          </a:p>
          <a:p>
            <a:pPr eaLnBrk="1" hangingPunct="1"/>
            <a:endParaRPr lang="zh-CN" altLang="en-US" sz="2000" b="1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000" b="1" dirty="0">
                <a:latin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</a:rPr>
              <a:t>1.</a:t>
            </a:r>
            <a:r>
              <a:rPr lang="zh-CN" altLang="en-US" sz="2000" b="1" dirty="0">
                <a:latin typeface="Arial" panose="020B0604020202020204" pitchFamily="34" charset="0"/>
              </a:rPr>
              <a:t>设法避开身体上方不结实的倒塌物、悬挂物或其他危险物；</a:t>
            </a:r>
          </a:p>
          <a:p>
            <a:pPr eaLnBrk="1" hangingPunct="1"/>
            <a:r>
              <a:rPr lang="zh-CN" altLang="en-US" sz="2000" b="1" dirty="0">
                <a:latin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</a:rPr>
              <a:t>2.</a:t>
            </a:r>
            <a:r>
              <a:rPr lang="zh-CN" altLang="en-US" sz="2000" b="1" dirty="0">
                <a:latin typeface="Arial" panose="020B0604020202020204" pitchFamily="34" charset="0"/>
              </a:rPr>
              <a:t>搬开身边可搬动的碎砖瓦等杂物，扩大活动空间。注意，搬不动时千万不要勉强，防止周围杂物进一步倒塌；</a:t>
            </a:r>
          </a:p>
          <a:p>
            <a:pPr eaLnBrk="1" hangingPunct="1"/>
            <a:r>
              <a:rPr lang="zh-CN" altLang="en-US" sz="2000" b="1" dirty="0">
                <a:latin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</a:rPr>
              <a:t>3.</a:t>
            </a:r>
            <a:r>
              <a:rPr lang="zh-CN" altLang="en-US" sz="2000" b="1" dirty="0">
                <a:latin typeface="Arial" panose="020B0604020202020204" pitchFamily="34" charset="0"/>
              </a:rPr>
              <a:t>设法用砖石、木棍等支撑残垣断壁，以防余震时再被埋压；</a:t>
            </a:r>
          </a:p>
          <a:p>
            <a:pPr eaLnBrk="1" hangingPunct="1"/>
            <a:r>
              <a:rPr lang="zh-CN" altLang="en-US" sz="2000" b="1" dirty="0">
                <a:latin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</a:rPr>
              <a:t>4.</a:t>
            </a:r>
            <a:r>
              <a:rPr lang="zh-CN" altLang="en-US" sz="2000" b="1" dirty="0">
                <a:latin typeface="Arial" panose="020B0604020202020204" pitchFamily="34" charset="0"/>
              </a:rPr>
              <a:t>不要随便动用室内设施，包括电源，水源等，也不要使用明火；</a:t>
            </a:r>
          </a:p>
          <a:p>
            <a:pPr eaLnBrk="1" hangingPunct="1"/>
            <a:r>
              <a:rPr lang="zh-CN" altLang="en-US" sz="2000" b="1" dirty="0">
                <a:latin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</a:rPr>
              <a:t>5.</a:t>
            </a:r>
            <a:r>
              <a:rPr lang="zh-CN" altLang="en-US" sz="2000" b="1" dirty="0">
                <a:latin typeface="Arial" panose="020B0604020202020204" pitchFamily="34" charset="0"/>
              </a:rPr>
              <a:t>闻到煤气及有毒异味或灰尘太大时，设法用湿衣物捂住口、鼻；</a:t>
            </a:r>
          </a:p>
          <a:p>
            <a:pPr eaLnBrk="1" hangingPunct="1"/>
            <a:r>
              <a:rPr lang="zh-CN" altLang="en-US" sz="2000" b="1" dirty="0">
                <a:latin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</a:rPr>
              <a:t>6.</a:t>
            </a:r>
            <a:r>
              <a:rPr lang="zh-CN" altLang="en-US" sz="2000" b="1" dirty="0">
                <a:latin typeface="Arial" panose="020B0604020202020204" pitchFamily="34" charset="0"/>
              </a:rPr>
              <a:t>不要乱叫，保持体力，用敲击声求救。</a:t>
            </a:r>
            <a:r>
              <a:rPr lang="zh-CN" altLang="en-US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3" name="Rectangle 3"/>
          <p:cNvSpPr/>
          <p:nvPr/>
        </p:nvSpPr>
        <p:spPr>
          <a:xfrm>
            <a:off x="0" y="404813"/>
            <a:ext cx="3924300" cy="863600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971550" y="476250"/>
            <a:ext cx="31670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EAEAEA"/>
                </a:solidFill>
                <a:latin typeface="Arial" panose="020B0604020202020204" pitchFamily="34" charset="0"/>
              </a:rPr>
              <a:t>埋压解救</a:t>
            </a:r>
          </a:p>
        </p:txBody>
      </p:sp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/>
          <p:nvPr/>
        </p:nvSpPr>
        <p:spPr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eaLnBrk="1" hangingPunct="1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什么是地震活命三角区</a:t>
            </a:r>
          </a:p>
        </p:txBody>
      </p:sp>
      <p:sp>
        <p:nvSpPr>
          <p:cNvPr id="21507" name="矩形 6"/>
          <p:cNvSpPr/>
          <p:nvPr/>
        </p:nvSpPr>
        <p:spPr>
          <a:xfrm>
            <a:off x="3786188" y="3033713"/>
            <a:ext cx="1928812" cy="33575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B897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>
              <a:spcBef>
                <a:spcPts val="1200"/>
              </a:spcBef>
            </a:pP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物体越结实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形成三角形</a:t>
            </a:r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空间就越大</a:t>
            </a:r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大床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桌子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沙发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圆柱形 8"/>
          <p:cNvSpPr/>
          <p:nvPr/>
        </p:nvSpPr>
        <p:spPr>
          <a:xfrm rot="2515843">
            <a:off x="2052638" y="1905000"/>
            <a:ext cx="428625" cy="5024438"/>
          </a:xfrm>
          <a:prstGeom prst="can">
            <a:avLst>
              <a:gd name="adj" fmla="val 25014"/>
            </a:avLst>
          </a:prstGeom>
          <a:solidFill>
            <a:schemeClr val="accent1"/>
          </a:solidFill>
          <a:ln w="25400" cap="flat" cmpd="sng">
            <a:solidFill>
              <a:srgbClr val="9B8974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21509" name="直接连接符 10"/>
          <p:cNvCxnSpPr/>
          <p:nvPr/>
        </p:nvCxnSpPr>
        <p:spPr>
          <a:xfrm>
            <a:off x="0" y="6391275"/>
            <a:ext cx="9144000" cy="1588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1510" name="圆柱形 11"/>
          <p:cNvSpPr/>
          <p:nvPr/>
        </p:nvSpPr>
        <p:spPr>
          <a:xfrm rot="-2515843" flipH="1">
            <a:off x="7053263" y="1890713"/>
            <a:ext cx="428625" cy="5024437"/>
          </a:xfrm>
          <a:prstGeom prst="can">
            <a:avLst>
              <a:gd name="adj" fmla="val 25014"/>
            </a:avLst>
          </a:prstGeom>
          <a:solidFill>
            <a:schemeClr val="accent1"/>
          </a:solidFill>
          <a:ln w="25400" cap="flat" cmpd="sng">
            <a:solidFill>
              <a:srgbClr val="9B8974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1511" name="任意多边形 15"/>
          <p:cNvGrpSpPr/>
          <p:nvPr/>
        </p:nvGrpSpPr>
        <p:grpSpPr>
          <a:xfrm>
            <a:off x="628650" y="2895600"/>
            <a:ext cx="3333750" cy="3687763"/>
            <a:chOff x="0" y="0"/>
            <a:chExt cx="2100" cy="2323"/>
          </a:xfrm>
        </p:grpSpPr>
        <p:pic>
          <p:nvPicPr>
            <p:cNvPr id="21523" name="任意多边形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100" cy="23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24" name="文本框 22536"/>
            <p:cNvSpPr txBox="1"/>
            <p:nvPr/>
          </p:nvSpPr>
          <p:spPr>
            <a:xfrm>
              <a:off x="113" y="114"/>
              <a:ext cx="1872" cy="20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512" name="任意多边形 16"/>
          <p:cNvGrpSpPr/>
          <p:nvPr/>
        </p:nvGrpSpPr>
        <p:grpSpPr>
          <a:xfrm>
            <a:off x="5559425" y="2889250"/>
            <a:ext cx="3340100" cy="3687763"/>
            <a:chOff x="0" y="0"/>
            <a:chExt cx="2104" cy="2323"/>
          </a:xfrm>
        </p:grpSpPr>
        <p:pic>
          <p:nvPicPr>
            <p:cNvPr id="21521" name="任意多边形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04" cy="23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22" name="文本框 22539"/>
            <p:cNvSpPr txBox="1"/>
            <p:nvPr/>
          </p:nvSpPr>
          <p:spPr>
            <a:xfrm>
              <a:off x="116" y="114"/>
              <a:ext cx="1872" cy="20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513" name="矩形 12"/>
          <p:cNvSpPr/>
          <p:nvPr/>
        </p:nvSpPr>
        <p:spPr>
          <a:xfrm>
            <a:off x="2428875" y="4522788"/>
            <a:ext cx="15001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活命三角区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21514" name="组合 309"/>
          <p:cNvPicPr/>
          <p:nvPr/>
        </p:nvPicPr>
        <p:blipFill>
          <a:blip r:embed="rId4"/>
          <a:stretch>
            <a:fillRect/>
          </a:stretch>
        </p:blipFill>
        <p:spPr>
          <a:xfrm>
            <a:off x="6492875" y="5102225"/>
            <a:ext cx="755650" cy="122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5" name="矩形 308"/>
          <p:cNvSpPr/>
          <p:nvPr/>
        </p:nvSpPr>
        <p:spPr>
          <a:xfrm>
            <a:off x="5715000" y="4522788"/>
            <a:ext cx="15001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活命三角区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21516" name="组合 310"/>
          <p:cNvPicPr/>
          <p:nvPr/>
        </p:nvPicPr>
        <p:blipFill>
          <a:blip r:embed="rId5"/>
          <a:stretch>
            <a:fillRect/>
          </a:stretch>
        </p:blipFill>
        <p:spPr>
          <a:xfrm>
            <a:off x="5851525" y="4883150"/>
            <a:ext cx="750888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组合 456"/>
          <p:cNvPicPr/>
          <p:nvPr/>
        </p:nvPicPr>
        <p:blipFill>
          <a:blip r:embed="rId6"/>
          <a:stretch>
            <a:fillRect/>
          </a:stretch>
        </p:blipFill>
        <p:spPr>
          <a:xfrm>
            <a:off x="2640013" y="5102225"/>
            <a:ext cx="749300" cy="122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8" name="矩形 602"/>
          <p:cNvSpPr/>
          <p:nvPr/>
        </p:nvSpPr>
        <p:spPr>
          <a:xfrm>
            <a:off x="428625" y="3462338"/>
            <a:ext cx="24288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这是倒下的墙和梁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1519" name="矩形 603"/>
          <p:cNvSpPr/>
          <p:nvPr/>
        </p:nvSpPr>
        <p:spPr>
          <a:xfrm>
            <a:off x="7000875" y="3462338"/>
            <a:ext cx="21431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这是倒下的墙和梁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1520" name="矩形 604"/>
          <p:cNvSpPr/>
          <p:nvPr/>
        </p:nvSpPr>
        <p:spPr>
          <a:xfrm>
            <a:off x="1071563" y="1752600"/>
            <a:ext cx="73580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发生地震时一定要找到可以构成三角区的空间去躲避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/>
          <p:nvPr/>
        </p:nvSpPr>
        <p:spPr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eaLnBrk="1" hangingPunct="1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哪里可以迅速找到活命三角区？</a:t>
            </a:r>
          </a:p>
        </p:txBody>
      </p:sp>
      <p:pic>
        <p:nvPicPr>
          <p:cNvPr id="22531" name="Picture 2" descr="美国国际救援专家亲授地震活命三角（图解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700213"/>
            <a:ext cx="4914900" cy="220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3" descr="美国国际救援专家亲授地震活命三角（图解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3914775"/>
            <a:ext cx="3343275" cy="265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矩形 6"/>
          <p:cNvSpPr/>
          <p:nvPr/>
        </p:nvSpPr>
        <p:spPr>
          <a:xfrm>
            <a:off x="428625" y="1285875"/>
            <a:ext cx="47863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如果你来不及逃到室外，这里都可以是：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22534" name="矩形 6"/>
          <p:cNvSpPr/>
          <p:nvPr/>
        </p:nvSpPr>
        <p:spPr>
          <a:xfrm>
            <a:off x="5357813" y="3500438"/>
            <a:ext cx="37861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最好躲在支撑多空间小的卫生间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/>
          <p:nvPr/>
        </p:nvSpPr>
        <p:spPr>
          <a:xfrm>
            <a:off x="250825" y="2060575"/>
            <a:ext cx="8642350" cy="2160588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1"/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地震造成的损失要比大火、洪水大得多，往往会使整座城市处于瘫痪，大地震可使整个城市顷刻之间化为废墟；因此，一旦发生了强烈地震，很难立刻得到救援。地震时的伤亡，主要是地震引起的火灾和房屋崩塌造成的。 </a:t>
            </a: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4"/>
          <p:cNvSpPr/>
          <p:nvPr/>
        </p:nvSpPr>
        <p:spPr>
          <a:xfrm>
            <a:off x="1258888" y="4076700"/>
            <a:ext cx="7777162" cy="187325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0"/>
          <a:lstStyle/>
          <a:p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附近没有支撑物的床上、炕上 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周围无支撑物的地板上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外墙边、窗户房</a:t>
            </a:r>
          </a:p>
        </p:txBody>
      </p:sp>
      <p:sp>
        <p:nvSpPr>
          <p:cNvPr id="23555" name="TextBox 2"/>
          <p:cNvSpPr/>
          <p:nvPr/>
        </p:nvSpPr>
        <p:spPr>
          <a:xfrm>
            <a:off x="179388" y="3500438"/>
            <a:ext cx="5761037" cy="865187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室内最不利避震的场所 </a:t>
            </a:r>
          </a:p>
        </p:txBody>
      </p:sp>
      <p:sp>
        <p:nvSpPr>
          <p:cNvPr id="23556" name="TextBox 5"/>
          <p:cNvSpPr txBox="1"/>
          <p:nvPr/>
        </p:nvSpPr>
        <p:spPr>
          <a:xfrm>
            <a:off x="2627313" y="404813"/>
            <a:ext cx="65166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避震空间</a:t>
            </a:r>
          </a:p>
        </p:txBody>
      </p:sp>
      <p:sp>
        <p:nvSpPr>
          <p:cNvPr id="24581" name="矩形 3"/>
          <p:cNvSpPr/>
          <p:nvPr/>
        </p:nvSpPr>
        <p:spPr>
          <a:xfrm>
            <a:off x="1258888" y="1773238"/>
            <a:ext cx="7777162" cy="1871662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0"/>
          <a:lstStyle/>
          <a:p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炕沿下，结实牢固的家具附近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内墙（特别是承重墙）墙根、墙角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厨房、厕所、储藏室等开间小、有管道支撑的地方</a:t>
            </a:r>
          </a:p>
        </p:txBody>
      </p:sp>
      <p:sp>
        <p:nvSpPr>
          <p:cNvPr id="23558" name="TextBox 1"/>
          <p:cNvSpPr/>
          <p:nvPr/>
        </p:nvSpPr>
        <p:spPr>
          <a:xfrm>
            <a:off x="179388" y="1195388"/>
            <a:ext cx="5761037" cy="8636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室内易于形成避震空间的地方 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1" grpId="0" animBg="1"/>
      <p:bldP spid="2458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288" y="1908175"/>
            <a:ext cx="3781425" cy="3059113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4000"/>
              </a:srgbClr>
            </a:outerShdw>
          </a:effectLst>
        </p:spPr>
      </p:pic>
      <p:sp>
        <p:nvSpPr>
          <p:cNvPr id="25603" name="矩形 5"/>
          <p:cNvSpPr/>
          <p:nvPr/>
        </p:nvSpPr>
        <p:spPr>
          <a:xfrm>
            <a:off x="1187450" y="4221163"/>
            <a:ext cx="6624638" cy="252095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0"/>
          <a:lstStyle/>
          <a:p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保护头颈部：低头，用手护住头部和后颈；有可能时，用身边的物品，如枕头、被褥等顶在头上； 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保护眼睛：低头、闭眼，以防异物伤害 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保护口、鼻：有可能时，可用湿毛巾捂住口、鼻，以防灰土、毒气</a:t>
            </a:r>
          </a:p>
        </p:txBody>
      </p:sp>
      <p:sp>
        <p:nvSpPr>
          <p:cNvPr id="24580" name="TextBox 4"/>
          <p:cNvSpPr/>
          <p:nvPr/>
        </p:nvSpPr>
        <p:spPr>
          <a:xfrm>
            <a:off x="4679950" y="3502025"/>
            <a:ext cx="4356100" cy="865188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保护身体的重要部位</a:t>
            </a:r>
          </a:p>
        </p:txBody>
      </p:sp>
      <p:sp>
        <p:nvSpPr>
          <p:cNvPr id="25605" name="矩形 6"/>
          <p:cNvSpPr/>
          <p:nvPr/>
        </p:nvSpPr>
        <p:spPr>
          <a:xfrm>
            <a:off x="1187450" y="1916113"/>
            <a:ext cx="6624638" cy="208915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0"/>
          <a:lstStyle/>
          <a:p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趴下，使身体重心降到最低，脸朝下，不要压住口鼻，以利呼吸 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蹲下或坐下，尽量蜷曲身体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抓住身边牢固的物体，以防身体移位，暴露在坚实物体外而受伤</a:t>
            </a:r>
          </a:p>
        </p:txBody>
      </p:sp>
      <p:sp>
        <p:nvSpPr>
          <p:cNvPr id="24582" name="TextBox 7"/>
          <p:cNvSpPr txBox="1"/>
          <p:nvPr/>
        </p:nvSpPr>
        <p:spPr>
          <a:xfrm>
            <a:off x="2627313" y="404813"/>
            <a:ext cx="65166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避震姿势</a:t>
            </a:r>
          </a:p>
        </p:txBody>
      </p:sp>
      <p:sp>
        <p:nvSpPr>
          <p:cNvPr id="24583" name="TextBox 3"/>
          <p:cNvSpPr/>
          <p:nvPr/>
        </p:nvSpPr>
        <p:spPr>
          <a:xfrm>
            <a:off x="4679950" y="1196975"/>
            <a:ext cx="4356100" cy="8636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采取有利于避震的姿势 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5" grpId="0" animBg="1"/>
      <p:bldP spid="2560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矩形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54012" y="901700"/>
            <a:ext cx="1579562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矩形 3"/>
          <p:cNvPicPr/>
          <p:nvPr/>
        </p:nvPicPr>
        <p:blipFill>
          <a:blip r:embed="rId3"/>
          <a:stretch>
            <a:fillRect/>
          </a:stretch>
        </p:blipFill>
        <p:spPr>
          <a:xfrm>
            <a:off x="-354012" y="3108325"/>
            <a:ext cx="1579562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矩形 4"/>
          <p:cNvPicPr/>
          <p:nvPr/>
        </p:nvPicPr>
        <p:blipFill>
          <a:blip r:embed="rId4"/>
          <a:stretch>
            <a:fillRect/>
          </a:stretch>
        </p:blipFill>
        <p:spPr>
          <a:xfrm>
            <a:off x="-323850" y="1773238"/>
            <a:ext cx="1577975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矩形 5"/>
          <p:cNvPicPr/>
          <p:nvPr/>
        </p:nvPicPr>
        <p:blipFill>
          <a:blip r:embed="rId5"/>
          <a:stretch>
            <a:fillRect/>
          </a:stretch>
        </p:blipFill>
        <p:spPr>
          <a:xfrm>
            <a:off x="-252412" y="4941888"/>
            <a:ext cx="1579562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TextBox 6"/>
          <p:cNvSpPr/>
          <p:nvPr/>
        </p:nvSpPr>
        <p:spPr>
          <a:xfrm>
            <a:off x="973138" y="1054100"/>
            <a:ext cx="7777162" cy="15113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要避免地震的灾害，最有效的办法是依靠自己，以自己的力量做好预防灾害的准备。一般家庭常备的东西有粮食和饮水，以每人平均保存</a:t>
            </a:r>
            <a:r>
              <a:rPr lang="en-US" altLang="zh-CN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天的份量为佳。另外再准备一些防灾用品，如防灾头巾、手电筒、急救药品、蜡烛、半导体收音机等以及一些逃生用具，如毛毯、便携式炊具、固体燃料等。</a:t>
            </a:r>
          </a:p>
        </p:txBody>
      </p:sp>
      <p:sp>
        <p:nvSpPr>
          <p:cNvPr id="26631" name="TextBox 7"/>
          <p:cNvSpPr/>
          <p:nvPr/>
        </p:nvSpPr>
        <p:spPr>
          <a:xfrm>
            <a:off x="971550" y="2709863"/>
            <a:ext cx="7705725" cy="1006475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由于住宅不宽裕，人们总是最大限度利用空间</a:t>
            </a:r>
            <a:r>
              <a:rPr lang="en-US" altLang="zh-CN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如棚、架、搁板</a:t>
            </a:r>
            <a:r>
              <a:rPr lang="en-US" altLang="zh-CN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。不过，由于地震的震动，搁板上放置的重物是很容易掉下来的。因此，平时放置东西要多加考虑。</a:t>
            </a:r>
          </a:p>
        </p:txBody>
      </p:sp>
      <p:sp>
        <p:nvSpPr>
          <p:cNvPr id="26632" name="TextBox 8"/>
          <p:cNvSpPr/>
          <p:nvPr/>
        </p:nvSpPr>
        <p:spPr>
          <a:xfrm>
            <a:off x="971550" y="3933825"/>
            <a:ext cx="7778750" cy="100965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人们对黑暗很难适应，这不仅仅是看不见，还在心理上增加了压力。因地震而停电是不奇怪的，黑暗中就是在自己的房间也很难分辨东西南北，所以手电筒随时带在身边，就不会有太多的恐惧了。</a:t>
            </a:r>
          </a:p>
        </p:txBody>
      </p:sp>
      <p:sp>
        <p:nvSpPr>
          <p:cNvPr id="26633" name="TextBox 9"/>
          <p:cNvSpPr/>
          <p:nvPr/>
        </p:nvSpPr>
        <p:spPr>
          <a:xfrm>
            <a:off x="900113" y="5445125"/>
            <a:ext cx="7848600" cy="865188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地震发生后，电视中断，电话不通，报纸停刊，信息来源完全被断绝。此时，只有小型的收音机可以获得源源不断的重要情报，从而可以更好地应付不断变化的情况。</a:t>
            </a:r>
          </a:p>
        </p:txBody>
      </p:sp>
      <p:sp>
        <p:nvSpPr>
          <p:cNvPr id="25610" name="TextBox 10"/>
          <p:cNvSpPr txBox="1"/>
          <p:nvPr/>
        </p:nvSpPr>
        <p:spPr>
          <a:xfrm>
            <a:off x="2627313" y="404813"/>
            <a:ext cx="65166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震后注意事项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ldLvl="0" animBg="1"/>
      <p:bldP spid="26630" grpId="1" bldLvl="0" animBg="1"/>
      <p:bldP spid="26631" grpId="0" bldLvl="0" animBg="1"/>
      <p:bldP spid="26631" grpId="1" bldLvl="0" animBg="1"/>
      <p:bldP spid="26632" grpId="0" bldLvl="0" animBg="1"/>
      <p:bldP spid="26632" grpId="1" bldLvl="0" animBg="1"/>
      <p:bldP spid="2663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矩形 1"/>
          <p:cNvPicPr/>
          <p:nvPr/>
        </p:nvPicPr>
        <p:blipFill>
          <a:blip r:embed="rId2"/>
          <a:stretch>
            <a:fillRect/>
          </a:stretch>
        </p:blipFill>
        <p:spPr>
          <a:xfrm>
            <a:off x="7888288" y="901700"/>
            <a:ext cx="1579562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矩形 2"/>
          <p:cNvPicPr/>
          <p:nvPr/>
        </p:nvPicPr>
        <p:blipFill>
          <a:blip r:embed="rId3"/>
          <a:stretch>
            <a:fillRect/>
          </a:stretch>
        </p:blipFill>
        <p:spPr>
          <a:xfrm>
            <a:off x="7888288" y="3108325"/>
            <a:ext cx="1579562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矩形 3"/>
          <p:cNvPicPr/>
          <p:nvPr/>
        </p:nvPicPr>
        <p:blipFill>
          <a:blip r:embed="rId4"/>
          <a:stretch>
            <a:fillRect/>
          </a:stretch>
        </p:blipFill>
        <p:spPr>
          <a:xfrm>
            <a:off x="7888288" y="2005013"/>
            <a:ext cx="1579562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矩形 4"/>
          <p:cNvPicPr/>
          <p:nvPr/>
        </p:nvPicPr>
        <p:blipFill>
          <a:blip r:embed="rId5"/>
          <a:stretch>
            <a:fillRect/>
          </a:stretch>
        </p:blipFill>
        <p:spPr>
          <a:xfrm>
            <a:off x="7888288" y="4211638"/>
            <a:ext cx="1579562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TextBox 5"/>
          <p:cNvSpPr/>
          <p:nvPr/>
        </p:nvSpPr>
        <p:spPr>
          <a:xfrm>
            <a:off x="323850" y="1268413"/>
            <a:ext cx="7848600" cy="1081087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当大地震平息后，首先感到困惑的是饮用水的问题。这种场合，水道断水是经常的事，城市中井水很少，所以在不知道什么时候发生地震的情况下，有必要每晚睡前准备一些应急的饮用水。</a:t>
            </a:r>
          </a:p>
        </p:txBody>
      </p:sp>
      <p:sp>
        <p:nvSpPr>
          <p:cNvPr id="27655" name="TextBox 6"/>
          <p:cNvSpPr/>
          <p:nvPr/>
        </p:nvSpPr>
        <p:spPr>
          <a:xfrm>
            <a:off x="323850" y="2349500"/>
            <a:ext cx="7848600" cy="936625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考虑到地震后的混乱情况，准备好三个月的现金花销是必要的。因为地震之后，银行、邮局等处往往取不出款。</a:t>
            </a:r>
          </a:p>
        </p:txBody>
      </p:sp>
      <p:sp>
        <p:nvSpPr>
          <p:cNvPr id="27656" name="TextBox 7"/>
          <p:cNvSpPr/>
          <p:nvPr/>
        </p:nvSpPr>
        <p:spPr>
          <a:xfrm>
            <a:off x="323850" y="3502025"/>
            <a:ext cx="7848600" cy="865188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人们总喜欢把急救用具藏在某一角落，或不起眼的地方。可是，这些东西在地震中又是必不可少的。因此，平时要把它们放在某一固定并且容易拿到的地方。</a:t>
            </a:r>
          </a:p>
        </p:txBody>
      </p:sp>
      <p:sp>
        <p:nvSpPr>
          <p:cNvPr id="27657" name="TextBox 8"/>
          <p:cNvSpPr/>
          <p:nvPr/>
        </p:nvSpPr>
        <p:spPr>
          <a:xfrm>
            <a:off x="323850" y="4510088"/>
            <a:ext cx="7848600" cy="865187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0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地震时，穿高跟鞋对避难百害而无一利。平时应穿或备用跑得快、耐用、平跟的棉鞋或运动鞋。拖鞋和草鞋都不合适，高跟鞋绝对不行。</a:t>
            </a:r>
          </a:p>
        </p:txBody>
      </p:sp>
      <p:sp>
        <p:nvSpPr>
          <p:cNvPr id="26634" name="TextBox 9"/>
          <p:cNvSpPr txBox="1"/>
          <p:nvPr/>
        </p:nvSpPr>
        <p:spPr>
          <a:xfrm>
            <a:off x="2627313" y="404813"/>
            <a:ext cx="65166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震后注意事项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ldLvl="0" animBg="1"/>
      <p:bldP spid="27654" grpId="1" bldLvl="0" animBg="1"/>
      <p:bldP spid="27655" grpId="0" bldLvl="0" animBg="1"/>
      <p:bldP spid="27655" grpId="1" bldLvl="0" animBg="1"/>
      <p:bldP spid="27656" grpId="0" bldLvl="0" animBg="1"/>
      <p:bldP spid="27656" grpId="1" bldLvl="0" animBg="1"/>
      <p:bldP spid="2765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01fd04cef820ee8ed4c15"/>
          <p:cNvPicPr/>
          <p:nvPr/>
        </p:nvPicPr>
        <p:blipFill>
          <a:blip r:embed="rId2"/>
          <a:stretch>
            <a:fillRect/>
          </a:stretch>
        </p:blipFill>
        <p:spPr>
          <a:xfrm>
            <a:off x="395288" y="1908175"/>
            <a:ext cx="3781425" cy="3059113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4000"/>
              </a:srgbClr>
            </a:outerShdw>
          </a:effectLst>
        </p:spPr>
      </p:pic>
      <p:sp>
        <p:nvSpPr>
          <p:cNvPr id="28675" name="TextBox 2"/>
          <p:cNvSpPr/>
          <p:nvPr/>
        </p:nvSpPr>
        <p:spPr>
          <a:xfrm>
            <a:off x="4859338" y="1484313"/>
            <a:ext cx="4033837" cy="3816350"/>
          </a:xfrm>
          <a:prstGeom prst="roundRect">
            <a:avLst>
              <a:gd name="adj" fmla="val 7273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1"/>
          <a:lstStyle/>
          <a:p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由于地震带来的火灾而致死亡人数增至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倍以上。比起地震本身，地震后的火灾更可怕。因此，一旦发现稍有震动，首先要关掉液化气开关，消除火源。但经验告诉我们，当大地震发生时，人们往往没有时间，也不可能去顾及火源。</a:t>
            </a:r>
          </a:p>
        </p:txBody>
      </p:sp>
      <p:sp>
        <p:nvSpPr>
          <p:cNvPr id="27652" name="TextBox 3"/>
          <p:cNvSpPr txBox="1"/>
          <p:nvPr/>
        </p:nvSpPr>
        <p:spPr>
          <a:xfrm>
            <a:off x="2627313" y="404813"/>
            <a:ext cx="65166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逃生不忘灭火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矩形 1"/>
          <p:cNvPicPr/>
          <p:nvPr/>
        </p:nvPicPr>
        <p:blipFill>
          <a:blip r:embed="rId2"/>
          <a:stretch>
            <a:fillRect/>
          </a:stretch>
        </p:blipFill>
        <p:spPr>
          <a:xfrm>
            <a:off x="-354012" y="974725"/>
            <a:ext cx="1579562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矩形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54012" y="3865563"/>
            <a:ext cx="1579562" cy="1998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矩形 3"/>
          <p:cNvPicPr/>
          <p:nvPr/>
        </p:nvPicPr>
        <p:blipFill>
          <a:blip r:embed="rId4"/>
          <a:stretch>
            <a:fillRect/>
          </a:stretch>
        </p:blipFill>
        <p:spPr>
          <a:xfrm>
            <a:off x="-354012" y="2419350"/>
            <a:ext cx="1579562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4"/>
          <p:cNvSpPr/>
          <p:nvPr/>
        </p:nvSpPr>
        <p:spPr>
          <a:xfrm>
            <a:off x="971550" y="1343025"/>
            <a:ext cx="7777163" cy="93345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2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尽管如此，只要有可能的话，避难之际要设法关掉煤气总开关。由于强烈震动，煤气管有可能脱落。所以我们不得不考虑室内其它配管破损情况。</a:t>
            </a:r>
          </a:p>
        </p:txBody>
      </p:sp>
      <p:sp>
        <p:nvSpPr>
          <p:cNvPr id="29702" name="TextBox 5"/>
          <p:cNvSpPr/>
          <p:nvPr/>
        </p:nvSpPr>
        <p:spPr>
          <a:xfrm>
            <a:off x="971550" y="2493963"/>
            <a:ext cx="7777163" cy="1081087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2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在工厂作业时，如遇上地震，危险性很大，在冲出工作场所避难前，首先要切断电源，消除火源，停止机器运转。否则，还在运转的机器连同工作人员会成为火灾的牺牲品。</a:t>
            </a:r>
          </a:p>
        </p:txBody>
      </p:sp>
      <p:sp>
        <p:nvSpPr>
          <p:cNvPr id="29703" name="TextBox 6"/>
          <p:cNvSpPr/>
          <p:nvPr/>
        </p:nvSpPr>
        <p:spPr>
          <a:xfrm>
            <a:off x="971550" y="4006850"/>
            <a:ext cx="7777163" cy="1727200"/>
          </a:xfrm>
          <a:prstGeom prst="roundRect">
            <a:avLst>
              <a:gd name="adj" fmla="val 10440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2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因地震发生的火灾，当火势变强时，在空中可能会形成漩涡形，风向会千变万化。但火源总是固定不变的。看清火的源头，辨明火的燃烧方向后，再逆风而跑是最明智的。另外，地震过后外出时，切勿走近不大坚固的楼房，因为建筑物受地震摇撼后，随时可能倒塌。</a:t>
            </a:r>
          </a:p>
        </p:txBody>
      </p:sp>
      <p:sp>
        <p:nvSpPr>
          <p:cNvPr id="28680" name="TextBox 7"/>
          <p:cNvSpPr txBox="1"/>
          <p:nvPr/>
        </p:nvSpPr>
        <p:spPr>
          <a:xfrm>
            <a:off x="2627313" y="404813"/>
            <a:ext cx="65166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逃生不忘灭火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ldLvl="0" animBg="1"/>
      <p:bldP spid="29701" grpId="1" bldLvl="0" animBg="1"/>
      <p:bldP spid="29702" grpId="0" bldLvl="0" animBg="1"/>
      <p:bldP spid="29702" grpId="1" bldLvl="0" animBg="1"/>
      <p:bldP spid="2970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/>
          </p:cNvSpPr>
          <p:nvPr>
            <p:ph type="ctrTitle" idx="4294967295"/>
          </p:nvPr>
        </p:nvSpPr>
        <p:spPr>
          <a:xfrm>
            <a:off x="323850" y="333375"/>
            <a:ext cx="8640763" cy="6335713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/>
            <a:r>
              <a:rPr lang="zh-CN" altLang="en-US" sz="4800" dirty="0">
                <a:ea typeface="宋体" panose="02010600030101010101" pitchFamily="2" charset="-122"/>
              </a:rPr>
              <a:t>地震对策三字经</a:t>
            </a:r>
            <a:br>
              <a:rPr lang="zh-CN" altLang="en-US" sz="4800" dirty="0">
                <a:ea typeface="宋体" panose="02010600030101010101" pitchFamily="2" charset="-122"/>
              </a:rPr>
            </a:br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</a:rPr>
              <a:t>遇地震，莫恐慌，保镇静，少伤亡。先判断，震近远，心有数，好防范。</a:t>
            </a:r>
            <a:b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</a:rPr>
            </a:br>
            <a:r>
              <a:rPr lang="zh-CN" altLang="en-US" sz="4800" dirty="0">
                <a:ea typeface="宋体" panose="02010600030101010101" pitchFamily="2" charset="-122"/>
              </a:rPr>
              <a:t>颠簸早，是近震，先摇晃，震必远，若近震，莫等闲，是远震，不用管。</a:t>
            </a:r>
            <a:br>
              <a:rPr lang="zh-CN" altLang="en-US" sz="4800" dirty="0">
                <a:ea typeface="宋体" panose="02010600030101010101" pitchFamily="2" charset="-122"/>
              </a:rPr>
            </a:br>
            <a:endParaRPr lang="zh-CN" altLang="en-US" sz="4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/>
          </p:cNvSpPr>
          <p:nvPr>
            <p:ph type="ctrTitle" idx="4294967295"/>
          </p:nvPr>
        </p:nvSpPr>
        <p:spPr>
          <a:xfrm>
            <a:off x="323850" y="333375"/>
            <a:ext cx="8640763" cy="6335713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/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</a:rPr>
              <a:t>住楼房，不要慌，到小间，暂躲藏。厨与厕，小开间，混凝土，现浇灌。</a:t>
            </a:r>
            <a:b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</a:rPr>
            </a:br>
            <a:r>
              <a:rPr lang="zh-CN" altLang="en-US" sz="4800" dirty="0">
                <a:ea typeface="宋体" panose="02010600030101010101" pitchFamily="2" charset="-122"/>
              </a:rPr>
              <a:t>有管道，上下连，跨度小，较安全。切不可，跳下楼，摔不死，也伤残。</a:t>
            </a:r>
            <a:br>
              <a:rPr lang="zh-CN" altLang="en-US" sz="4800" dirty="0">
                <a:ea typeface="宋体" panose="02010600030101010101" pitchFamily="2" charset="-122"/>
              </a:rPr>
            </a:br>
            <a:r>
              <a:rPr lang="zh-CN" altLang="en-US" sz="4800" dirty="0">
                <a:solidFill>
                  <a:srgbClr val="0070C0"/>
                </a:solidFill>
                <a:ea typeface="宋体" panose="02010600030101010101" pitchFamily="2" charset="-122"/>
              </a:rPr>
              <a:t>震过后，向下迁，从地层，往外转。居平房，不宜跑，靠墙边，快卧倒。</a:t>
            </a:r>
          </a:p>
        </p:txBody>
      </p:sp>
    </p:spTree>
  </p:cSld>
  <p:clrMapOvr>
    <a:masterClrMapping/>
  </p:clrMapOvr>
  <p:transition spd="med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/>
          </p:cNvSpPr>
          <p:nvPr>
            <p:ph type="ctrTitle" idx="4294967295"/>
          </p:nvPr>
        </p:nvSpPr>
        <p:spPr>
          <a:xfrm>
            <a:off x="323850" y="333375"/>
            <a:ext cx="8640763" cy="6335713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/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</a:rPr>
              <a:t>家具下，往里躲，梁檩下，砸不着。往外跑，不安全，墙倒塌，最危险。</a:t>
            </a:r>
            <a:b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</a:rPr>
            </a:br>
            <a:r>
              <a:rPr lang="zh-CN" altLang="en-US" sz="4800" dirty="0">
                <a:ea typeface="宋体" panose="02010600030101010101" pitchFamily="2" charset="-122"/>
              </a:rPr>
              <a:t>卧倒时，要得法，讲科学，免遭祸。双臂交，额下枕，闭眼嘴，呛不着。</a:t>
            </a:r>
            <a:br>
              <a:rPr lang="zh-CN" altLang="en-US" sz="4800" dirty="0">
                <a:ea typeface="宋体" panose="02010600030101010101" pitchFamily="2" charset="-122"/>
              </a:rPr>
            </a:br>
            <a:r>
              <a:rPr lang="zh-CN" altLang="en-US" sz="4800" dirty="0">
                <a:solidFill>
                  <a:srgbClr val="0070C0"/>
                </a:solidFill>
                <a:ea typeface="宋体" panose="02010600030101010101" pitchFamily="2" charset="-122"/>
              </a:rPr>
              <a:t>留空隙，好喘气，呼吸畅，防窒息。主震后，寻时机，快脱身，速撤离。</a:t>
            </a:r>
          </a:p>
        </p:txBody>
      </p:sp>
    </p:spTree>
  </p:cSld>
  <p:clrMapOvr>
    <a:masterClrMapping/>
  </p:clrMapOvr>
  <p:transition spd="med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4" y="2699680"/>
            <a:ext cx="6783977" cy="3880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81" y="318262"/>
            <a:ext cx="6797340" cy="23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4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4" y="2699680"/>
            <a:ext cx="6783977" cy="3880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81" y="318262"/>
            <a:ext cx="6797340" cy="23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44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/>
          </p:cNvSpPr>
          <p:nvPr>
            <p:ph type="ctrTitle" idx="4294967295"/>
          </p:nvPr>
        </p:nvSpPr>
        <p:spPr>
          <a:xfrm>
            <a:off x="323850" y="333375"/>
            <a:ext cx="8640763" cy="6335713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/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</a:rPr>
              <a:t>防余震，再袭击，争分秒，就胜利。扶老幼，助残疾，救死伤，义不容。</a:t>
            </a:r>
            <a:b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</a:rPr>
            </a:br>
            <a:r>
              <a:rPr lang="zh-CN" altLang="en-US" sz="4800" dirty="0">
                <a:ea typeface="宋体" panose="02010600030101010101" pitchFamily="2" charset="-122"/>
              </a:rPr>
              <a:t>撤离时，要警惕，次生害，须防止。断电源，关煤气，熄炉火，要彻底。</a:t>
            </a:r>
            <a:br>
              <a:rPr lang="zh-CN" altLang="en-US" sz="4800" dirty="0">
                <a:ea typeface="宋体" panose="02010600030101010101" pitchFamily="2" charset="-122"/>
              </a:rPr>
            </a:br>
            <a:r>
              <a:rPr lang="zh-CN" altLang="en-US" sz="4800" dirty="0">
                <a:solidFill>
                  <a:srgbClr val="0070C0"/>
                </a:solidFill>
                <a:ea typeface="宋体" panose="02010600030101010101" pitchFamily="2" charset="-122"/>
              </a:rPr>
              <a:t>防火灾，勿麻痹，高压线，须远离。窄巷躲，高墙避，防滑坡，防溃堤。</a:t>
            </a:r>
          </a:p>
        </p:txBody>
      </p:sp>
    </p:spTree>
  </p:cSld>
  <p:clrMapOvr>
    <a:masterClrMapping/>
  </p:clrMapOvr>
  <p:transition spd="med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/>
          </p:cNvSpPr>
          <p:nvPr>
            <p:ph type="ctrTitle" idx="4294967295"/>
          </p:nvPr>
        </p:nvSpPr>
        <p:spPr>
          <a:xfrm>
            <a:off x="323850" y="333375"/>
            <a:ext cx="8640763" cy="6335713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/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</a:rPr>
              <a:t>防山崩，防滚石，找广场，把身栖。你我他，同舟济，学雷锋，关键时。</a:t>
            </a:r>
            <a:b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</a:rPr>
            </a:br>
            <a:r>
              <a:rPr lang="zh-CN" altLang="en-US" sz="4800" dirty="0">
                <a:ea typeface="宋体" panose="02010600030101010101" pitchFamily="2" charset="-122"/>
              </a:rPr>
              <a:t>树信心，战震敌，建家园，争朝夕。</a:t>
            </a:r>
          </a:p>
        </p:txBody>
      </p:sp>
    </p:spTree>
  </p:cSld>
  <p:clrMapOvr>
    <a:masterClrMapping/>
  </p:clrMapOvr>
  <p:transition spd="med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/>
          </p:cNvSpPr>
          <p:nvPr>
            <p:ph type="ctrTitle" idx="4294967295"/>
          </p:nvPr>
        </p:nvSpPr>
        <p:spPr>
          <a:xfrm>
            <a:off x="2195513" y="2781300"/>
            <a:ext cx="4176712" cy="1657350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sz="4800" dirty="0">
                <a:ea typeface="黑体" panose="02010609060101010101" pitchFamily="49" charset="-122"/>
              </a:rPr>
              <a:t>Thank You!</a:t>
            </a:r>
            <a:endParaRPr lang="ko-KR" altLang="en-US" sz="4800" dirty="0">
              <a:ea typeface="Gulim" pitchFamily="2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0713"/>
            <a:ext cx="8639175" cy="5976937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4000"/>
              </a:srgbClr>
            </a:outerShdw>
          </a:effectLst>
        </p:spPr>
      </p:pic>
      <p:sp>
        <p:nvSpPr>
          <p:cNvPr id="8195" name="矩形 4"/>
          <p:cNvSpPr/>
          <p:nvPr/>
        </p:nvSpPr>
        <p:spPr>
          <a:xfrm>
            <a:off x="3022600" y="1268413"/>
            <a:ext cx="5616575" cy="1296987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zh-CN" altLang="en-US" sz="2400" dirty="0">
                <a:latin typeface="Times New Roman" panose="02020603050405020304" pitchFamily="18" charset="0"/>
              </a:rPr>
              <a:t>四川省雅安市芦山县</a:t>
            </a:r>
            <a:r>
              <a:rPr lang="en-US" altLang="zh-CN" sz="2400" dirty="0">
                <a:latin typeface="Times New Roman" panose="02020603050405020304" pitchFamily="18" charset="0"/>
              </a:rPr>
              <a:t>2013</a:t>
            </a:r>
            <a:r>
              <a:rPr lang="zh-CN" altLang="en-US" sz="2400" dirty="0">
                <a:latin typeface="Times New Roman" panose="02020603050405020304" pitchFamily="18" charset="0"/>
              </a:rPr>
              <a:t>年</a:t>
            </a:r>
            <a:r>
              <a:rPr lang="en-US" altLang="zh-CN" sz="2400" dirty="0">
                <a:latin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</a:rPr>
              <a:t>月</a:t>
            </a:r>
            <a:r>
              <a:rPr lang="en-US" altLang="zh-CN" sz="2400" dirty="0">
                <a:latin typeface="Times New Roman" panose="02020603050405020304" pitchFamily="18" charset="0"/>
              </a:rPr>
              <a:t>20</a:t>
            </a:r>
            <a:r>
              <a:rPr lang="zh-CN" altLang="en-US" sz="2400" dirty="0">
                <a:latin typeface="Times New Roman" panose="02020603050405020304" pitchFamily="18" charset="0"/>
              </a:rPr>
              <a:t>日</a:t>
            </a:r>
            <a:r>
              <a:rPr lang="en-US" altLang="zh-CN" sz="2400" dirty="0">
                <a:latin typeface="Times New Roman" panose="02020603050405020304" pitchFamily="18" charset="0"/>
              </a:rPr>
              <a:t>8</a:t>
            </a:r>
            <a:r>
              <a:rPr lang="zh-CN" altLang="en-US" sz="2400" dirty="0">
                <a:latin typeface="Times New Roman" panose="02020603050405020304" pitchFamily="18" charset="0"/>
              </a:rPr>
              <a:t>点</a:t>
            </a:r>
            <a:r>
              <a:rPr lang="en-US" altLang="zh-CN" sz="2400" dirty="0">
                <a:latin typeface="Times New Roman" panose="02020603050405020304" pitchFamily="18" charset="0"/>
              </a:rPr>
              <a:t>02</a:t>
            </a:r>
            <a:r>
              <a:rPr lang="zh-CN" altLang="en-US" sz="2400" dirty="0">
                <a:latin typeface="Times New Roman" panose="02020603050405020304" pitchFamily="18" charset="0"/>
              </a:rPr>
              <a:t>分发生</a:t>
            </a:r>
            <a:r>
              <a:rPr lang="en-US" altLang="zh-CN" sz="2400" dirty="0">
                <a:latin typeface="Times New Roman" panose="02020603050405020304" pitchFamily="18" charset="0"/>
              </a:rPr>
              <a:t>7.0</a:t>
            </a:r>
            <a:r>
              <a:rPr lang="zh-CN" altLang="en-US" sz="2400" dirty="0">
                <a:latin typeface="Times New Roman" panose="02020603050405020304" pitchFamily="18" charset="0"/>
              </a:rPr>
              <a:t>级地震，震源深度</a:t>
            </a:r>
            <a:r>
              <a:rPr lang="en-US" altLang="zh-CN" sz="2400" dirty="0">
                <a:latin typeface="Times New Roman" panose="02020603050405020304" pitchFamily="18" charset="0"/>
              </a:rPr>
              <a:t>13</a:t>
            </a:r>
            <a:r>
              <a:rPr lang="zh-CN" altLang="en-US" sz="2400" dirty="0">
                <a:latin typeface="Times New Roman" panose="02020603050405020304" pitchFamily="18" charset="0"/>
              </a:rPr>
              <a:t>千米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288" y="1908175"/>
            <a:ext cx="3779837" cy="3059113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4000"/>
              </a:srgbClr>
            </a:outerShdw>
          </a:effectLst>
        </p:spPr>
      </p:pic>
      <p:sp>
        <p:nvSpPr>
          <p:cNvPr id="9219" name="TextBox 4"/>
          <p:cNvSpPr/>
          <p:nvPr/>
        </p:nvSpPr>
        <p:spPr>
          <a:xfrm>
            <a:off x="4859338" y="1484313"/>
            <a:ext cx="4033837" cy="3816350"/>
          </a:xfrm>
          <a:prstGeom prst="roundRect">
            <a:avLst>
              <a:gd name="adj" fmla="val 7273"/>
            </a:avLst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1"/>
          <a:lstStyle/>
          <a:p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2011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日，日本于当地时间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日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时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46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分发生里氏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8.9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级地震，震中位于宫城县以东太平洋海域，震源深度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公里。</a:t>
            </a:r>
            <a:endParaRPr lang="en-US" altLang="zh-CN" sz="2400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北京时间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日，日本气象厅再次将震级修改为</a:t>
            </a:r>
            <a:r>
              <a:rPr lang="en-US" altLang="zh-CN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9.0</a:t>
            </a:r>
            <a:r>
              <a:rPr lang="zh-CN" altLang="en-US" sz="24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级。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/>
          <p:nvPr/>
        </p:nvSpPr>
        <p:spPr>
          <a:xfrm>
            <a:off x="0" y="188913"/>
            <a:ext cx="3924300" cy="865187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684213" y="333375"/>
            <a:ext cx="4211637" cy="2379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地 震 烈 度</a:t>
            </a:r>
          </a:p>
          <a:p>
            <a:pPr eaLnBrk="1" hangingPunct="1">
              <a:spcBef>
                <a:spcPct val="50000"/>
              </a:spcBef>
            </a:pP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4000" dirty="0">
              <a:latin typeface="Arial" panose="020B0604020202020204" pitchFamily="34" charset="0"/>
            </a:endParaRPr>
          </a:p>
        </p:txBody>
      </p:sp>
      <p:pic>
        <p:nvPicPr>
          <p:cNvPr id="9220" name="Picture 4" descr="6{@XC$E97PJVFB{`ZB~TZB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268413"/>
            <a:ext cx="7632700" cy="526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5400675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4000"/>
              </a:srgbClr>
            </a:outerShdw>
          </a:effectLst>
        </p:spPr>
      </p:pic>
      <p:sp>
        <p:nvSpPr>
          <p:cNvPr id="11267" name="矩形 3"/>
          <p:cNvSpPr/>
          <p:nvPr/>
        </p:nvSpPr>
        <p:spPr>
          <a:xfrm>
            <a:off x="1692275" y="1268413"/>
            <a:ext cx="7451725" cy="3744912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1970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日，云南通海县发生震级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7.7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级的大地震。震中烈度为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度，震源深度为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公里，死亡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15621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人，伤残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32431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人。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1975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日，辽宁海城发生地震。地震震级为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7.3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级，震中烈度为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Ⅸ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度强。这是我国首次预报成功的一次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级以上大地震。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1976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28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日，河北唐山、丰南一带发生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．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级的地震。造成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24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．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万人死亡，重伤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16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．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万人。  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2008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日，汶川大地震，震级里氏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8.0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268" name="矩形 2"/>
          <p:cNvSpPr/>
          <p:nvPr/>
        </p:nvSpPr>
        <p:spPr>
          <a:xfrm>
            <a:off x="1692275" y="1268413"/>
            <a:ext cx="7451725" cy="3240087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noFill/>
          </a:ln>
        </p:spPr>
        <p:txBody>
          <a:bodyPr anchor="ctr" anchorCtr="1"/>
          <a:lstStyle/>
          <a:p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1950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15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日，西藏察隅县发生震级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8.5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级的强烈地震。震中烈度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度，死亡近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4000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人。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1962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19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日，广东河源发生地震。震级为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6.1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级，是中国第一个水库诱发地震。</a:t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1966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月，河北邢台发生地震。由两次大地震组成：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日，邢台隆尧县发生震级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6.8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级的大地震和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22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日，邢台宁晋县发生震级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7.2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级的大地震。两次地震共死亡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8064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人，伤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38000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人。</a:t>
            </a:r>
          </a:p>
        </p:txBody>
      </p:sp>
      <p:sp>
        <p:nvSpPr>
          <p:cNvPr id="10245" name="TextBox 4"/>
          <p:cNvSpPr txBox="1"/>
          <p:nvPr/>
        </p:nvSpPr>
        <p:spPr>
          <a:xfrm>
            <a:off x="2627313" y="404813"/>
            <a:ext cx="65166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中国历次大地震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 rot="-762360">
            <a:off x="107950" y="115888"/>
            <a:ext cx="2808288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9600" b="1" dirty="0">
                <a:solidFill>
                  <a:schemeClr val="bg2"/>
                </a:solidFill>
                <a:latin typeface="Arial" panose="020B0604020202020204" pitchFamily="34" charset="0"/>
              </a:rPr>
              <a:t>避震</a:t>
            </a:r>
          </a:p>
        </p:txBody>
      </p:sp>
      <p:sp>
        <p:nvSpPr>
          <p:cNvPr id="11267" name="Text Box 3"/>
          <p:cNvSpPr txBox="1"/>
          <p:nvPr/>
        </p:nvSpPr>
        <p:spPr>
          <a:xfrm>
            <a:off x="900113" y="1557338"/>
            <a:ext cx="7345362" cy="4838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dirty="0">
                <a:latin typeface="Arial" panose="020B0604020202020204" pitchFamily="34" charset="0"/>
              </a:rPr>
              <a:t>       大震的预警现象，预警时间和避震空间的存在，是人们震时能够自救求生的客观基础，只要掌握一定的避震知识，事先有一定准备，震时又能抓住预警时机，选择正确的避震方式和避震空间，就有生存的希望。</a:t>
            </a:r>
          </a:p>
          <a:p>
            <a:pPr eaLnBrk="1" hangingPunct="1"/>
            <a:r>
              <a:rPr lang="zh-CN" altLang="en-US" sz="2400" dirty="0">
                <a:latin typeface="Arial" panose="020B0604020202020204" pitchFamily="34" charset="0"/>
              </a:rPr>
              <a:t>　　震时是跑还是躲，我国多数专家认为：震时就近躲避，震后迅速撤离到安全地方，是应急避震较好的办法。避震应选择室内结实、能掩护身体的物体下（旁）、易于形成三角空间的地方，开间小、有支撑的地方，室处开阔、安全的地方。如：</a:t>
            </a:r>
            <a:r>
              <a:rPr lang="en-US" altLang="zh-CN" sz="2400" dirty="0">
                <a:latin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</a:rPr>
              <a:t>炕沿下，坚固家具附近；</a:t>
            </a:r>
            <a:r>
              <a:rPr lang="en-US" altLang="zh-CN" sz="2400" dirty="0">
                <a:latin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</a:rPr>
              <a:t>内墙墙根、墙角；</a:t>
            </a:r>
            <a:r>
              <a:rPr lang="en-US" altLang="zh-CN" sz="2400" dirty="0">
                <a:latin typeface="Arial" panose="020B0604020202020204" pitchFamily="34" charset="0"/>
              </a:rPr>
              <a:t>3.</a:t>
            </a:r>
            <a:r>
              <a:rPr lang="zh-CN" altLang="en-US" sz="2400" dirty="0">
                <a:latin typeface="Arial" panose="020B0604020202020204" pitchFamily="34" charset="0"/>
              </a:rPr>
              <a:t>厨房、厕所、储藏室等开间小的地方。而以下场所不利于避震：</a:t>
            </a:r>
            <a:r>
              <a:rPr lang="en-US" altLang="zh-CN" sz="2400" dirty="0">
                <a:latin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</a:rPr>
              <a:t>附近没有支撑物的床上、炕上；</a:t>
            </a:r>
            <a:r>
              <a:rPr lang="en-US" altLang="zh-CN" sz="2400" dirty="0">
                <a:latin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</a:rPr>
              <a:t>周围无支撑的地板上。</a:t>
            </a:r>
            <a:r>
              <a:rPr lang="zh-CN" altLang="en-US" sz="20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OOPIC_00cyl_200911103672fc18badf81ef"/>
          <p:cNvPicPr>
            <a:picLocks noChangeAspect="1"/>
          </p:cNvPicPr>
          <p:nvPr/>
        </p:nvPicPr>
        <p:blipFill>
          <a:blip r:embed="rId2"/>
          <a:srcRect t="28693"/>
          <a:stretch>
            <a:fillRect/>
          </a:stretch>
        </p:blipFill>
        <p:spPr>
          <a:xfrm>
            <a:off x="0" y="4479925"/>
            <a:ext cx="9144000" cy="237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3"/>
          <p:cNvSpPr txBox="1"/>
          <p:nvPr/>
        </p:nvSpPr>
        <p:spPr>
          <a:xfrm>
            <a:off x="2339975" y="1412875"/>
            <a:ext cx="5832475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B2B2B2"/>
                </a:solidFill>
                <a:latin typeface="Arial" panose="020B0604020202020204" pitchFamily="34" charset="0"/>
              </a:rPr>
              <a:t>1.</a:t>
            </a:r>
            <a:r>
              <a:rPr lang="zh-CN" altLang="en-US" sz="2000" b="1" dirty="0">
                <a:solidFill>
                  <a:srgbClr val="B2B2B2"/>
                </a:solidFill>
                <a:latin typeface="Arial" panose="020B0604020202020204" pitchFamily="34" charset="0"/>
              </a:rPr>
              <a:t>伏而待定，蹲下或坐下，尽量蜷曲身体，降低身  体重心。</a:t>
            </a:r>
          </a:p>
          <a:p>
            <a:pPr eaLnBrk="1" hangingPunct="1"/>
            <a:r>
              <a:rPr lang="en-US" altLang="zh-CN" sz="2000" b="1" dirty="0">
                <a:solidFill>
                  <a:srgbClr val="B2B2B2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2000" b="1" dirty="0">
                <a:solidFill>
                  <a:srgbClr val="B2B2B2"/>
                </a:solidFill>
                <a:latin typeface="Arial" panose="020B0604020202020204" pitchFamily="34" charset="0"/>
              </a:rPr>
              <a:t>抓住桌腿等牢固的物体。</a:t>
            </a:r>
          </a:p>
          <a:p>
            <a:pPr eaLnBrk="1" hangingPunct="1"/>
            <a:r>
              <a:rPr lang="en-US" altLang="zh-CN" sz="2000" b="1" dirty="0">
                <a:solidFill>
                  <a:srgbClr val="B2B2B2"/>
                </a:solidFill>
                <a:latin typeface="Arial" panose="020B0604020202020204" pitchFamily="34" charset="0"/>
              </a:rPr>
              <a:t>3.</a:t>
            </a:r>
            <a:r>
              <a:rPr lang="zh-CN" altLang="en-US" sz="2000" b="1" dirty="0">
                <a:solidFill>
                  <a:srgbClr val="B2B2B2"/>
                </a:solidFill>
                <a:latin typeface="Arial" panose="020B0604020202020204" pitchFamily="34" charset="0"/>
              </a:rPr>
              <a:t>保护头颈、眼睛，掩住口鼻。</a:t>
            </a:r>
          </a:p>
          <a:p>
            <a:pPr eaLnBrk="1" hangingPunct="1"/>
            <a:r>
              <a:rPr lang="en-US" altLang="zh-CN" sz="2000" b="1" dirty="0">
                <a:solidFill>
                  <a:srgbClr val="B2B2B2"/>
                </a:solidFill>
                <a:latin typeface="Arial" panose="020B0604020202020204" pitchFamily="34" charset="0"/>
              </a:rPr>
              <a:t>4.</a:t>
            </a:r>
            <a:r>
              <a:rPr lang="zh-CN" altLang="en-US" sz="2000" b="1" dirty="0">
                <a:solidFill>
                  <a:srgbClr val="B2B2B2"/>
                </a:solidFill>
                <a:latin typeface="Arial" panose="020B0604020202020204" pitchFamily="34" charset="0"/>
              </a:rPr>
              <a:t>避开人流，不要乱挤乱拥，不要随便点明火，因为空气中可能有易燃易爆气体。</a:t>
            </a:r>
          </a:p>
          <a:p>
            <a:pPr eaLnBrk="1" hangingPunct="1"/>
            <a:endParaRPr lang="zh-CN" altLang="en-US" sz="2000" b="1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000" b="1" dirty="0">
                <a:solidFill>
                  <a:srgbClr val="B2B2B2"/>
                </a:solidFill>
                <a:latin typeface="Arial" panose="020B0604020202020204" pitchFamily="34" charset="0"/>
              </a:rPr>
              <a:t>　　专家们认为： 大多数地震是有感或轻度破坏地震，所以遇震时一定要镇静，并就地躲避。 </a:t>
            </a:r>
          </a:p>
        </p:txBody>
      </p:sp>
      <p:sp>
        <p:nvSpPr>
          <p:cNvPr id="12292" name="Rectangle 4"/>
          <p:cNvSpPr/>
          <p:nvPr/>
        </p:nvSpPr>
        <p:spPr>
          <a:xfrm>
            <a:off x="-107950" y="260350"/>
            <a:ext cx="3563938" cy="936625"/>
          </a:xfrm>
          <a:prstGeom prst="rect">
            <a:avLst/>
          </a:prstGeom>
          <a:solidFill>
            <a:srgbClr val="5F5F5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684213" y="404813"/>
            <a:ext cx="2087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身体姿势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294" name="Picture 6" descr="@}SS2@G)OSCF~)HW_)Z(N79"/>
          <p:cNvPicPr>
            <a:picLocks noChangeAspect="1"/>
          </p:cNvPicPr>
          <p:nvPr/>
        </p:nvPicPr>
        <p:blipFill>
          <a:blip r:embed="rId3"/>
          <a:srcRect l="60681" t="19565" b="39333"/>
          <a:stretch>
            <a:fillRect/>
          </a:stretch>
        </p:blipFill>
        <p:spPr>
          <a:xfrm rot="-10211342">
            <a:off x="5292725" y="0"/>
            <a:ext cx="4968875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@}SS2@G)OSCF~)HW_)Z(N79"/>
          <p:cNvPicPr>
            <a:picLocks noChangeAspect="1"/>
          </p:cNvPicPr>
          <p:nvPr/>
        </p:nvPicPr>
        <p:blipFill>
          <a:blip r:embed="rId3"/>
          <a:srcRect l="60681" t="19565" b="39333"/>
          <a:stretch>
            <a:fillRect/>
          </a:stretch>
        </p:blipFill>
        <p:spPr>
          <a:xfrm rot="-9822357">
            <a:off x="5435600" y="404813"/>
            <a:ext cx="4968875" cy="144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8" descr="@}SS2@G)OSCF~)HW_)Z(N79"/>
          <p:cNvPicPr>
            <a:picLocks noChangeAspect="1"/>
          </p:cNvPicPr>
          <p:nvPr/>
        </p:nvPicPr>
        <p:blipFill>
          <a:blip r:embed="rId3"/>
          <a:srcRect l="60681" t="19565" b="39333"/>
          <a:stretch>
            <a:fillRect/>
          </a:stretch>
        </p:blipFill>
        <p:spPr>
          <a:xfrm rot="-10364726">
            <a:off x="2771775" y="333375"/>
            <a:ext cx="7439025" cy="17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bjahn3_print">
  <a:themeElements>
    <a:clrScheme name="">
      <a:dk1>
        <a:srgbClr val="000000"/>
      </a:dk1>
      <a:lt1>
        <a:srgbClr val="FFFFFF"/>
      </a:lt1>
      <a:dk2>
        <a:srgbClr val="663300"/>
      </a:dk2>
      <a:lt2>
        <a:srgbClr val="333333"/>
      </a:lt2>
      <a:accent1>
        <a:srgbClr val="D4BCA0"/>
      </a:accent1>
      <a:accent2>
        <a:srgbClr val="ECEC2E"/>
      </a:accent2>
      <a:accent3>
        <a:srgbClr val="FFFFFF"/>
      </a:accent3>
      <a:accent4>
        <a:srgbClr val="000000"/>
      </a:accent4>
      <a:accent5>
        <a:srgbClr val="E6DACD"/>
      </a:accent5>
      <a:accent6>
        <a:srgbClr val="D3D328"/>
      </a:accent6>
      <a:hlink>
        <a:srgbClr val="ADCE8C"/>
      </a:hlink>
      <a:folHlink>
        <a:srgbClr val="808080"/>
      </a:folHlink>
    </a:clrScheme>
    <a:fontScheme name="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jahn3_print 1">
        <a:dk1>
          <a:srgbClr val="000000"/>
        </a:dk1>
        <a:lt1>
          <a:srgbClr val="FFFFFF"/>
        </a:lt1>
        <a:dk2>
          <a:srgbClr val="663300"/>
        </a:dk2>
        <a:lt2>
          <a:srgbClr val="333333"/>
        </a:lt2>
        <a:accent1>
          <a:srgbClr val="D4BCA0"/>
        </a:accent1>
        <a:accent2>
          <a:srgbClr val="ECEC2E"/>
        </a:accent2>
        <a:accent3>
          <a:srgbClr val="FFFFFF"/>
        </a:accent3>
        <a:accent4>
          <a:srgbClr val="000000"/>
        </a:accent4>
        <a:accent5>
          <a:srgbClr val="E6DACD"/>
        </a:accent5>
        <a:accent6>
          <a:srgbClr val="D6D629"/>
        </a:accent6>
        <a:hlink>
          <a:srgbClr val="ADCE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jahn3_print 2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AEB056"/>
        </a:accent1>
        <a:accent2>
          <a:srgbClr val="77A0B1"/>
        </a:accent2>
        <a:accent3>
          <a:srgbClr val="FFFFFF"/>
        </a:accent3>
        <a:accent4>
          <a:srgbClr val="000000"/>
        </a:accent4>
        <a:accent5>
          <a:srgbClr val="D3D4B4"/>
        </a:accent5>
        <a:accent6>
          <a:srgbClr val="6B91A0"/>
        </a:accent6>
        <a:hlink>
          <a:srgbClr val="D9AD85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jahn3_pr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77A2A3"/>
        </a:accent1>
        <a:accent2>
          <a:srgbClr val="9EAFD0"/>
        </a:accent2>
        <a:accent3>
          <a:srgbClr val="FFFFFF"/>
        </a:accent3>
        <a:accent4>
          <a:srgbClr val="000000"/>
        </a:accent4>
        <a:accent5>
          <a:srgbClr val="BDCECE"/>
        </a:accent5>
        <a:accent6>
          <a:srgbClr val="8F9EBC"/>
        </a:accent6>
        <a:hlink>
          <a:srgbClr val="808080"/>
        </a:hlink>
        <a:folHlink>
          <a:srgbClr val="D4BB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jahn3_print">
  <a:themeElements>
    <a:clrScheme name="">
      <a:dk1>
        <a:srgbClr val="000000"/>
      </a:dk1>
      <a:lt1>
        <a:srgbClr val="FFFFFF"/>
      </a:lt1>
      <a:dk2>
        <a:srgbClr val="663300"/>
      </a:dk2>
      <a:lt2>
        <a:srgbClr val="333333"/>
      </a:lt2>
      <a:accent1>
        <a:srgbClr val="D4BCA0"/>
      </a:accent1>
      <a:accent2>
        <a:srgbClr val="ECEC2E"/>
      </a:accent2>
      <a:accent3>
        <a:srgbClr val="FFFFFF"/>
      </a:accent3>
      <a:accent4>
        <a:srgbClr val="000000"/>
      </a:accent4>
      <a:accent5>
        <a:srgbClr val="E6DACD"/>
      </a:accent5>
      <a:accent6>
        <a:srgbClr val="D3D328"/>
      </a:accent6>
      <a:hlink>
        <a:srgbClr val="ADCE8C"/>
      </a:hlink>
      <a:folHlink>
        <a:srgbClr val="808080"/>
      </a:folHlink>
    </a:clrScheme>
    <a:fontScheme name="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bjahn3_print 1">
        <a:dk1>
          <a:srgbClr val="000000"/>
        </a:dk1>
        <a:lt1>
          <a:srgbClr val="FFFFFF"/>
        </a:lt1>
        <a:dk2>
          <a:srgbClr val="663300"/>
        </a:dk2>
        <a:lt2>
          <a:srgbClr val="333333"/>
        </a:lt2>
        <a:accent1>
          <a:srgbClr val="D4BCA0"/>
        </a:accent1>
        <a:accent2>
          <a:srgbClr val="ECEC2E"/>
        </a:accent2>
        <a:accent3>
          <a:srgbClr val="FFFFFF"/>
        </a:accent3>
        <a:accent4>
          <a:srgbClr val="000000"/>
        </a:accent4>
        <a:accent5>
          <a:srgbClr val="E6DACD"/>
        </a:accent5>
        <a:accent6>
          <a:srgbClr val="D6D629"/>
        </a:accent6>
        <a:hlink>
          <a:srgbClr val="ADCE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jahn3_print 2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AEB056"/>
        </a:accent1>
        <a:accent2>
          <a:srgbClr val="77A0B1"/>
        </a:accent2>
        <a:accent3>
          <a:srgbClr val="FFFFFF"/>
        </a:accent3>
        <a:accent4>
          <a:srgbClr val="000000"/>
        </a:accent4>
        <a:accent5>
          <a:srgbClr val="D3D4B4"/>
        </a:accent5>
        <a:accent6>
          <a:srgbClr val="6B91A0"/>
        </a:accent6>
        <a:hlink>
          <a:srgbClr val="D9AD85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jahn3_pr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77A2A3"/>
        </a:accent1>
        <a:accent2>
          <a:srgbClr val="9EAFD0"/>
        </a:accent2>
        <a:accent3>
          <a:srgbClr val="FFFFFF"/>
        </a:accent3>
        <a:accent4>
          <a:srgbClr val="000000"/>
        </a:accent4>
        <a:accent5>
          <a:srgbClr val="BDCECE"/>
        </a:accent5>
        <a:accent6>
          <a:srgbClr val="8F9EBC"/>
        </a:accent6>
        <a:hlink>
          <a:srgbClr val="808080"/>
        </a:hlink>
        <a:folHlink>
          <a:srgbClr val="D4BB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jahn3_print">
  <a:themeElements>
    <a:clrScheme name="">
      <a:dk1>
        <a:srgbClr val="000000"/>
      </a:dk1>
      <a:lt1>
        <a:srgbClr val="FFFFFF"/>
      </a:lt1>
      <a:dk2>
        <a:srgbClr val="663300"/>
      </a:dk2>
      <a:lt2>
        <a:srgbClr val="333333"/>
      </a:lt2>
      <a:accent1>
        <a:srgbClr val="D4BCA0"/>
      </a:accent1>
      <a:accent2>
        <a:srgbClr val="ECEC2E"/>
      </a:accent2>
      <a:accent3>
        <a:srgbClr val="FFFFFF"/>
      </a:accent3>
      <a:accent4>
        <a:srgbClr val="000000"/>
      </a:accent4>
      <a:accent5>
        <a:srgbClr val="E6DACD"/>
      </a:accent5>
      <a:accent6>
        <a:srgbClr val="D3D328"/>
      </a:accent6>
      <a:hlink>
        <a:srgbClr val="ADCE8C"/>
      </a:hlink>
      <a:folHlink>
        <a:srgbClr val="808080"/>
      </a:folHlink>
    </a:clrScheme>
    <a:fontScheme name="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bjahn3_print 1">
        <a:dk1>
          <a:srgbClr val="000000"/>
        </a:dk1>
        <a:lt1>
          <a:srgbClr val="FFFFFF"/>
        </a:lt1>
        <a:dk2>
          <a:srgbClr val="663300"/>
        </a:dk2>
        <a:lt2>
          <a:srgbClr val="333333"/>
        </a:lt2>
        <a:accent1>
          <a:srgbClr val="D4BCA0"/>
        </a:accent1>
        <a:accent2>
          <a:srgbClr val="ECEC2E"/>
        </a:accent2>
        <a:accent3>
          <a:srgbClr val="FFFFFF"/>
        </a:accent3>
        <a:accent4>
          <a:srgbClr val="000000"/>
        </a:accent4>
        <a:accent5>
          <a:srgbClr val="E6DACD"/>
        </a:accent5>
        <a:accent6>
          <a:srgbClr val="D6D629"/>
        </a:accent6>
        <a:hlink>
          <a:srgbClr val="ADCE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jahn3_print 2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AEB056"/>
        </a:accent1>
        <a:accent2>
          <a:srgbClr val="77A0B1"/>
        </a:accent2>
        <a:accent3>
          <a:srgbClr val="FFFFFF"/>
        </a:accent3>
        <a:accent4>
          <a:srgbClr val="000000"/>
        </a:accent4>
        <a:accent5>
          <a:srgbClr val="D3D4B4"/>
        </a:accent5>
        <a:accent6>
          <a:srgbClr val="6B91A0"/>
        </a:accent6>
        <a:hlink>
          <a:srgbClr val="D9AD85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jahn3_pr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77A2A3"/>
        </a:accent1>
        <a:accent2>
          <a:srgbClr val="9EAFD0"/>
        </a:accent2>
        <a:accent3>
          <a:srgbClr val="FFFFFF"/>
        </a:accent3>
        <a:accent4>
          <a:srgbClr val="000000"/>
        </a:accent4>
        <a:accent5>
          <a:srgbClr val="BDCECE"/>
        </a:accent5>
        <a:accent6>
          <a:srgbClr val="8F9EBC"/>
        </a:accent6>
        <a:hlink>
          <a:srgbClr val="808080"/>
        </a:hlink>
        <a:folHlink>
          <a:srgbClr val="D4BB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bjahn3_print">
  <a:themeElements>
    <a:clrScheme name="">
      <a:dk1>
        <a:srgbClr val="000000"/>
      </a:dk1>
      <a:lt1>
        <a:srgbClr val="FFFFFF"/>
      </a:lt1>
      <a:dk2>
        <a:srgbClr val="663300"/>
      </a:dk2>
      <a:lt2>
        <a:srgbClr val="333333"/>
      </a:lt2>
      <a:accent1>
        <a:srgbClr val="D4BCA0"/>
      </a:accent1>
      <a:accent2>
        <a:srgbClr val="ECEC2E"/>
      </a:accent2>
      <a:accent3>
        <a:srgbClr val="FFFFFF"/>
      </a:accent3>
      <a:accent4>
        <a:srgbClr val="000000"/>
      </a:accent4>
      <a:accent5>
        <a:srgbClr val="E6DACD"/>
      </a:accent5>
      <a:accent6>
        <a:srgbClr val="D3D328"/>
      </a:accent6>
      <a:hlink>
        <a:srgbClr val="ADCE8C"/>
      </a:hlink>
      <a:folHlink>
        <a:srgbClr val="808080"/>
      </a:folHlink>
    </a:clrScheme>
    <a:fontScheme name="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bjahn3_print 1">
        <a:dk1>
          <a:srgbClr val="000000"/>
        </a:dk1>
        <a:lt1>
          <a:srgbClr val="FFFFFF"/>
        </a:lt1>
        <a:dk2>
          <a:srgbClr val="663300"/>
        </a:dk2>
        <a:lt2>
          <a:srgbClr val="333333"/>
        </a:lt2>
        <a:accent1>
          <a:srgbClr val="D4BCA0"/>
        </a:accent1>
        <a:accent2>
          <a:srgbClr val="ECEC2E"/>
        </a:accent2>
        <a:accent3>
          <a:srgbClr val="FFFFFF"/>
        </a:accent3>
        <a:accent4>
          <a:srgbClr val="000000"/>
        </a:accent4>
        <a:accent5>
          <a:srgbClr val="E6DACD"/>
        </a:accent5>
        <a:accent6>
          <a:srgbClr val="D6D629"/>
        </a:accent6>
        <a:hlink>
          <a:srgbClr val="ADCE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jahn3_print 2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AEB056"/>
        </a:accent1>
        <a:accent2>
          <a:srgbClr val="77A0B1"/>
        </a:accent2>
        <a:accent3>
          <a:srgbClr val="FFFFFF"/>
        </a:accent3>
        <a:accent4>
          <a:srgbClr val="000000"/>
        </a:accent4>
        <a:accent5>
          <a:srgbClr val="D3D4B4"/>
        </a:accent5>
        <a:accent6>
          <a:srgbClr val="6B91A0"/>
        </a:accent6>
        <a:hlink>
          <a:srgbClr val="D9AD85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jahn3_pr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77A2A3"/>
        </a:accent1>
        <a:accent2>
          <a:srgbClr val="9EAFD0"/>
        </a:accent2>
        <a:accent3>
          <a:srgbClr val="FFFFFF"/>
        </a:accent3>
        <a:accent4>
          <a:srgbClr val="000000"/>
        </a:accent4>
        <a:accent5>
          <a:srgbClr val="BDCECE"/>
        </a:accent5>
        <a:accent6>
          <a:srgbClr val="8F9EBC"/>
        </a:accent6>
        <a:hlink>
          <a:srgbClr val="808080"/>
        </a:hlink>
        <a:folHlink>
          <a:srgbClr val="D4BB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bjahn3_print</Template>
  <TotalTime>0</TotalTime>
  <Words>2221</Words>
  <Application>Microsoft Office PowerPoint</Application>
  <PresentationFormat>全屏显示(4:3)</PresentationFormat>
  <Paragraphs>125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32</vt:i4>
      </vt:variant>
    </vt:vector>
  </HeadingPairs>
  <TitlesOfParts>
    <vt:vector size="36" baseType="lpstr">
      <vt:lpstr>bjahn3_print</vt:lpstr>
      <vt:lpstr>1_bjahn3_print</vt:lpstr>
      <vt:lpstr>2_bjahn3_print</vt:lpstr>
      <vt:lpstr>3_bjahn3_print</vt:lpstr>
      <vt:lpstr>地震逃生知识讲座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地震对策三字经 遇地震，莫恐慌，保镇静，少伤亡。先判断，震近远，心有数，好防范。 颠簸早，是近震，先摇晃，震必远，若近震，莫等闲，是远震，不用管。 </vt:lpstr>
      <vt:lpstr>住楼房，不要慌，到小间，暂躲藏。厨与厕，小开间，混凝土，现浇灌。 有管道，上下连，跨度小，较安全。切不可，跳下楼，摔不死，也伤残。 震过后，向下迁，从地层，往外转。居平房，不宜跑，靠墙边，快卧倒。</vt:lpstr>
      <vt:lpstr>家具下，往里躲，梁檩下，砸不着。往外跑，不安全，墙倒塌，最危险。 卧倒时，要得法，讲科学，免遭祸。双臂交，额下枕，闭眼嘴，呛不着。 留空隙，好喘气，呼吸畅，防窒息。主震后，寻时机，快脱身，速撤离。</vt:lpstr>
      <vt:lpstr>PowerPoint 演示文稿</vt:lpstr>
      <vt:lpstr>防余震，再袭击，争分秒，就胜利。扶老幼，助残疾，救死伤，义不容。 撤离时，要警惕，次生害，须防止。断电源，关煤气，熄炉火，要彻底。 防火灾，勿麻痹，高压线，须远离。窄巷躲，高墙避，防滑坡，防溃堤。</vt:lpstr>
      <vt:lpstr>防山崩，防滚石，找广场，把身栖。你我他，同舟济，学雷锋，关键时。 树信心，战震敌，建家园，争朝夕。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地震逃生知识讲座</dc:title>
  <dc:creator/>
  <cp:lastModifiedBy>DZ0214</cp:lastModifiedBy>
  <cp:revision>2</cp:revision>
  <dcterms:created xsi:type="dcterms:W3CDTF">2021-09-16T00:40:34Z</dcterms:created>
  <dcterms:modified xsi:type="dcterms:W3CDTF">2022-05-03T03:07:45Z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D0390E6B8BF243AF88C0203B3291CB09</vt:lpwstr>
  </property>
</Properties>
</file>